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82" r:id="rId3"/>
    <p:sldId id="283" r:id="rId4"/>
    <p:sldId id="285" r:id="rId5"/>
    <p:sldId id="286" r:id="rId6"/>
    <p:sldId id="288" r:id="rId7"/>
    <p:sldId id="289" r:id="rId8"/>
    <p:sldId id="290" r:id="rId9"/>
    <p:sldId id="291" r:id="rId10"/>
    <p:sldId id="257" r:id="rId11"/>
    <p:sldId id="267" r:id="rId12"/>
    <p:sldId id="268" r:id="rId13"/>
    <p:sldId id="258" r:id="rId14"/>
    <p:sldId id="259" r:id="rId15"/>
    <p:sldId id="262" r:id="rId16"/>
    <p:sldId id="278" r:id="rId17"/>
    <p:sldId id="263" r:id="rId18"/>
    <p:sldId id="271" r:id="rId19"/>
    <p:sldId id="269" r:id="rId20"/>
    <p:sldId id="272" r:id="rId21"/>
    <p:sldId id="273" r:id="rId22"/>
    <p:sldId id="274" r:id="rId23"/>
    <p:sldId id="275" r:id="rId24"/>
    <p:sldId id="260" r:id="rId25"/>
    <p:sldId id="280" r:id="rId26"/>
    <p:sldId id="297" r:id="rId27"/>
    <p:sldId id="265" r:id="rId28"/>
    <p:sldId id="266" r:id="rId29"/>
    <p:sldId id="276" r:id="rId30"/>
    <p:sldId id="264" r:id="rId31"/>
    <p:sldId id="270" r:id="rId32"/>
    <p:sldId id="298" r:id="rId33"/>
    <p:sldId id="299" r:id="rId34"/>
    <p:sldId id="300" r:id="rId35"/>
    <p:sldId id="301" r:id="rId36"/>
    <p:sldId id="277" r:id="rId37"/>
    <p:sldId id="292" r:id="rId38"/>
    <p:sldId id="293" r:id="rId39"/>
    <p:sldId id="294" r:id="rId40"/>
    <p:sldId id="295" r:id="rId41"/>
    <p:sldId id="296"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48"/>
  </p:normalViewPr>
  <p:slideViewPr>
    <p:cSldViewPr snapToGrid="0" snapToObjects="1">
      <p:cViewPr varScale="1">
        <p:scale>
          <a:sx n="82" d="100"/>
          <a:sy n="82" d="100"/>
        </p:scale>
        <p:origin x="69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it-IT"/>
              <a:t>Fare clic per modificare stile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6/15/2018</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‹N›</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it-IT"/>
              <a:t>Fare clic per modificare stile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Trascinare l'immagine su un segnaposto o fare clic sull'icona per aggiungerla</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6/15/2018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olo e sottotitolo">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it-IT"/>
              <a:t>Fare clic per modificare stile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6/15/2018</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‹N›</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zione con didascalia">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it-IT"/>
              <a:t>Fare clic per modificare stile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6/15/2018</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‹N›</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Scheda nome">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it-IT"/>
              <a:t>Fare clic per modificare stile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6/15/2018</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‹N›</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it-IT"/>
              <a:t>Fare clic per modificare stile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dirty="0"/>
              <a:t>6/15/2018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it-IT"/>
              <a:t>Fare clic per modificare stile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Trascinare l'immagine su un segnaposto o fare clic sull'icona per aggiungerla</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Trascinare l'immagine su un segnaposto o fare clic sull'icona per aggiungerla</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Trascinare l'immagine su un segnaposto o fare clic sull'icona per aggiungerla</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dirty="0"/>
              <a:t>6/15/2018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stile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itolo verticale e testo">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it-IT"/>
              <a:t>Fare clic per modificare stile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6/15/2018</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‹N›</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stile</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it-IT"/>
              <a:t>Fare clic per modificare stile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6/15/2018</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‹N›</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stile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it-IT"/>
              <a:t>Fare clic per modificare stile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85800" y="3132666"/>
            <a:ext cx="5311775" cy="3086019"/>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3132666"/>
            <a:ext cx="5334000" cy="3086019"/>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6/15/2018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stile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6/15/2018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6/15/2018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it-IT"/>
              <a:t>Fare clic per modificare stile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6/15/2018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it-IT"/>
              <a:t>Fare clic per modificare stile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Trascinare l'immagine su un segnaposto o fare clic sull'icona per aggiungerla</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6/15/2018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it-IT"/>
              <a:t>Fare clic per modificare stile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6/15/2018</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incites.thomsonreuters.com/#/signin)"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p:cNvSpPr>
            <a:spLocks noGrp="1"/>
          </p:cNvSpPr>
          <p:nvPr>
            <p:ph type="ctrTitle"/>
          </p:nvPr>
        </p:nvSpPr>
        <p:spPr>
          <a:xfrm>
            <a:off x="-121023" y="566276"/>
            <a:ext cx="7086600" cy="1825096"/>
          </a:xfrm>
        </p:spPr>
        <p:txBody>
          <a:bodyPr>
            <a:normAutofit fontScale="90000"/>
          </a:bodyPr>
          <a:lstStyle/>
          <a:p>
            <a:pPr algn="ctr"/>
            <a:br>
              <a:rPr lang="it-IT" dirty="0">
                <a:latin typeface="Herculanum" charset="0"/>
                <a:ea typeface="Herculanum" charset="0"/>
                <a:cs typeface="Herculanum" charset="0"/>
              </a:rPr>
            </a:br>
            <a:br>
              <a:rPr lang="it-IT" dirty="0">
                <a:latin typeface="Herculanum" charset="0"/>
                <a:ea typeface="Herculanum" charset="0"/>
                <a:cs typeface="Herculanum" charset="0"/>
              </a:rPr>
            </a:br>
            <a:br>
              <a:rPr lang="it-IT" dirty="0">
                <a:solidFill>
                  <a:schemeClr val="accent2"/>
                </a:solidFill>
                <a:latin typeface="Herculanum" charset="0"/>
                <a:ea typeface="Herculanum" charset="0"/>
                <a:cs typeface="Herculanum" charset="0"/>
              </a:rPr>
            </a:br>
            <a:r>
              <a:rPr lang="it-IT" sz="4900" b="1" dirty="0" err="1">
                <a:latin typeface="Garamond" charset="0"/>
                <a:ea typeface="Garamond" charset="0"/>
                <a:cs typeface="Garamond" charset="0"/>
              </a:rPr>
              <a:t>Citation</a:t>
            </a:r>
            <a:r>
              <a:rPr lang="it-IT" sz="4900" b="1" dirty="0">
                <a:latin typeface="Garamond" charset="0"/>
                <a:ea typeface="Garamond" charset="0"/>
                <a:cs typeface="Garamond" charset="0"/>
              </a:rPr>
              <a:t> </a:t>
            </a:r>
            <a:r>
              <a:rPr lang="it-IT" sz="4900" b="1" dirty="0" err="1">
                <a:latin typeface="Garamond" charset="0"/>
                <a:ea typeface="Garamond" charset="0"/>
                <a:cs typeface="Garamond" charset="0"/>
              </a:rPr>
              <a:t>Distortion</a:t>
            </a:r>
            <a:r>
              <a:rPr lang="it-IT" sz="4900" b="1" dirty="0">
                <a:latin typeface="Garamond" charset="0"/>
                <a:ea typeface="Garamond" charset="0"/>
                <a:cs typeface="Garamond" charset="0"/>
              </a:rPr>
              <a:t> </a:t>
            </a:r>
            <a:r>
              <a:rPr lang="it-IT" sz="4900" b="1" dirty="0" err="1">
                <a:latin typeface="Garamond" charset="0"/>
                <a:ea typeface="Garamond" charset="0"/>
                <a:cs typeface="Garamond" charset="0"/>
              </a:rPr>
              <a:t>Through</a:t>
            </a:r>
            <a:r>
              <a:rPr lang="it-IT" sz="4900" b="1" dirty="0">
                <a:latin typeface="Garamond" charset="0"/>
                <a:ea typeface="Garamond" charset="0"/>
                <a:cs typeface="Garamond" charset="0"/>
              </a:rPr>
              <a:t> </a:t>
            </a:r>
            <a:br>
              <a:rPr lang="it-IT" sz="4900" b="1" dirty="0">
                <a:latin typeface="Garamond" charset="0"/>
                <a:ea typeface="Garamond" charset="0"/>
                <a:cs typeface="Garamond" charset="0"/>
              </a:rPr>
            </a:br>
            <a:r>
              <a:rPr lang="it-IT" sz="4900" b="1" dirty="0" err="1">
                <a:latin typeface="Garamond" charset="0"/>
                <a:ea typeface="Garamond" charset="0"/>
                <a:cs typeface="Garamond" charset="0"/>
              </a:rPr>
              <a:t>Graph</a:t>
            </a:r>
            <a:r>
              <a:rPr lang="it-IT" sz="4900" b="1" dirty="0">
                <a:latin typeface="Garamond" charset="0"/>
                <a:ea typeface="Garamond" charset="0"/>
                <a:cs typeface="Garamond" charset="0"/>
              </a:rPr>
              <a:t> </a:t>
            </a:r>
            <a:r>
              <a:rPr lang="it-IT" sz="4900" b="1" dirty="0" err="1">
                <a:latin typeface="Garamond" charset="0"/>
                <a:ea typeface="Garamond" charset="0"/>
                <a:cs typeface="Garamond" charset="0"/>
              </a:rPr>
              <a:t>Theory</a:t>
            </a:r>
            <a:endParaRPr lang="it-IT" sz="4900" b="1" dirty="0">
              <a:latin typeface="Garamond" charset="0"/>
              <a:ea typeface="Garamond" charset="0"/>
              <a:cs typeface="Garamond" charset="0"/>
            </a:endParaRPr>
          </a:p>
        </p:txBody>
      </p:sp>
      <p:sp>
        <p:nvSpPr>
          <p:cNvPr id="6" name="CasellaDiTesto 5"/>
          <p:cNvSpPr txBox="1"/>
          <p:nvPr/>
        </p:nvSpPr>
        <p:spPr>
          <a:xfrm>
            <a:off x="103187" y="6091669"/>
            <a:ext cx="3711388" cy="369332"/>
          </a:xfrm>
          <a:prstGeom prst="rect">
            <a:avLst/>
          </a:prstGeom>
          <a:noFill/>
        </p:spPr>
        <p:txBody>
          <a:bodyPr wrap="square" rtlCol="0">
            <a:spAutoFit/>
          </a:bodyPr>
          <a:lstStyle/>
          <a:p>
            <a:r>
              <a:rPr lang="it-IT" b="1" dirty="0">
                <a:latin typeface="Garamond" charset="0"/>
                <a:ea typeface="Garamond" charset="0"/>
                <a:cs typeface="Garamond" charset="0"/>
              </a:rPr>
              <a:t>Federico Siciliano: 1604124</a:t>
            </a:r>
          </a:p>
        </p:txBody>
      </p:sp>
      <p:sp>
        <p:nvSpPr>
          <p:cNvPr id="3" name="Rettangolo 2">
            <a:extLst>
              <a:ext uri="{FF2B5EF4-FFF2-40B4-BE49-F238E27FC236}">
                <a16:creationId xmlns:a16="http://schemas.microsoft.com/office/drawing/2014/main" id="{8ABCBF17-EEE6-4778-934D-CC502868FEFC}"/>
              </a:ext>
            </a:extLst>
          </p:cNvPr>
          <p:cNvSpPr/>
          <p:nvPr/>
        </p:nvSpPr>
        <p:spPr>
          <a:xfrm>
            <a:off x="107577" y="4639586"/>
            <a:ext cx="2364430" cy="369332"/>
          </a:xfrm>
          <a:prstGeom prst="rect">
            <a:avLst/>
          </a:prstGeom>
        </p:spPr>
        <p:txBody>
          <a:bodyPr wrap="none">
            <a:spAutoFit/>
          </a:bodyPr>
          <a:lstStyle/>
          <a:p>
            <a:r>
              <a:rPr lang="it-IT" b="1" dirty="0">
                <a:latin typeface="Garamond" charset="0"/>
                <a:ea typeface="Garamond" charset="0"/>
                <a:cs typeface="Garamond" charset="0"/>
              </a:rPr>
              <a:t>Davide </a:t>
            </a:r>
            <a:r>
              <a:rPr lang="it-IT" b="1" dirty="0" err="1">
                <a:latin typeface="Garamond" charset="0"/>
                <a:ea typeface="Garamond" charset="0"/>
                <a:cs typeface="Garamond" charset="0"/>
              </a:rPr>
              <a:t>Aureli</a:t>
            </a:r>
            <a:r>
              <a:rPr lang="it-IT" b="1" dirty="0">
                <a:latin typeface="Garamond" charset="0"/>
                <a:ea typeface="Garamond" charset="0"/>
                <a:cs typeface="Garamond" charset="0"/>
              </a:rPr>
              <a:t>: 1651051</a:t>
            </a:r>
          </a:p>
        </p:txBody>
      </p:sp>
      <p:sp>
        <p:nvSpPr>
          <p:cNvPr id="4" name="Rettangolo 3">
            <a:extLst>
              <a:ext uri="{FF2B5EF4-FFF2-40B4-BE49-F238E27FC236}">
                <a16:creationId xmlns:a16="http://schemas.microsoft.com/office/drawing/2014/main" id="{C4C47DBD-AAB0-4B0B-B71B-89B612AC7872}"/>
              </a:ext>
            </a:extLst>
          </p:cNvPr>
          <p:cNvSpPr/>
          <p:nvPr/>
        </p:nvSpPr>
        <p:spPr>
          <a:xfrm>
            <a:off x="107577" y="5008918"/>
            <a:ext cx="2777363" cy="369332"/>
          </a:xfrm>
          <a:prstGeom prst="rect">
            <a:avLst/>
          </a:prstGeom>
        </p:spPr>
        <p:txBody>
          <a:bodyPr wrap="none">
            <a:spAutoFit/>
          </a:bodyPr>
          <a:lstStyle/>
          <a:p>
            <a:r>
              <a:rPr lang="it-IT" b="1" dirty="0">
                <a:latin typeface="Garamond" charset="0"/>
                <a:ea typeface="Garamond" charset="0"/>
                <a:cs typeface="Garamond" charset="0"/>
              </a:rPr>
              <a:t>Alfonso D’Amelio: 1658170</a:t>
            </a:r>
          </a:p>
        </p:txBody>
      </p:sp>
      <p:sp>
        <p:nvSpPr>
          <p:cNvPr id="5" name="Rettangolo 4">
            <a:extLst>
              <a:ext uri="{FF2B5EF4-FFF2-40B4-BE49-F238E27FC236}">
                <a16:creationId xmlns:a16="http://schemas.microsoft.com/office/drawing/2014/main" id="{6DCE7B44-A82E-4D03-BB13-61C2F99761B4}"/>
              </a:ext>
            </a:extLst>
          </p:cNvPr>
          <p:cNvSpPr/>
          <p:nvPr/>
        </p:nvSpPr>
        <p:spPr>
          <a:xfrm>
            <a:off x="107577" y="5378250"/>
            <a:ext cx="2687915" cy="369332"/>
          </a:xfrm>
          <a:prstGeom prst="rect">
            <a:avLst/>
          </a:prstGeom>
        </p:spPr>
        <p:txBody>
          <a:bodyPr wrap="none">
            <a:spAutoFit/>
          </a:bodyPr>
          <a:lstStyle/>
          <a:p>
            <a:r>
              <a:rPr lang="it-IT" b="1" dirty="0">
                <a:latin typeface="Garamond" charset="0"/>
                <a:ea typeface="Garamond" charset="0"/>
                <a:cs typeface="Garamond" charset="0"/>
              </a:rPr>
              <a:t>Valerio </a:t>
            </a:r>
            <a:r>
              <a:rPr lang="it-IT" b="1" dirty="0" err="1">
                <a:latin typeface="Garamond" charset="0"/>
                <a:ea typeface="Garamond" charset="0"/>
                <a:cs typeface="Garamond" charset="0"/>
              </a:rPr>
              <a:t>Guarrasi</a:t>
            </a:r>
            <a:r>
              <a:rPr lang="it-IT" b="1" dirty="0">
                <a:latin typeface="Garamond" charset="0"/>
                <a:ea typeface="Garamond" charset="0"/>
                <a:cs typeface="Garamond" charset="0"/>
              </a:rPr>
              <a:t>:  1643257</a:t>
            </a:r>
          </a:p>
        </p:txBody>
      </p:sp>
      <p:sp>
        <p:nvSpPr>
          <p:cNvPr id="7" name="Rettangolo 6">
            <a:extLst>
              <a:ext uri="{FF2B5EF4-FFF2-40B4-BE49-F238E27FC236}">
                <a16:creationId xmlns:a16="http://schemas.microsoft.com/office/drawing/2014/main" id="{4C1714D0-0433-41EF-9115-A8F666D06165}"/>
              </a:ext>
            </a:extLst>
          </p:cNvPr>
          <p:cNvSpPr/>
          <p:nvPr/>
        </p:nvSpPr>
        <p:spPr>
          <a:xfrm>
            <a:off x="107577" y="5747582"/>
            <a:ext cx="2782172" cy="369332"/>
          </a:xfrm>
          <a:prstGeom prst="rect">
            <a:avLst/>
          </a:prstGeom>
        </p:spPr>
        <p:txBody>
          <a:bodyPr wrap="none">
            <a:spAutoFit/>
          </a:bodyPr>
          <a:lstStyle/>
          <a:p>
            <a:r>
              <a:rPr lang="it-IT" b="1" dirty="0">
                <a:latin typeface="Garamond" charset="0"/>
                <a:ea typeface="Garamond" charset="0"/>
                <a:cs typeface="Garamond" charset="0"/>
              </a:rPr>
              <a:t>Daniele Mocavini: 1475062</a:t>
            </a:r>
          </a:p>
        </p:txBody>
      </p:sp>
    </p:spTree>
    <p:extLst>
      <p:ext uri="{BB962C8B-B14F-4D97-AF65-F5344CB8AC3E}">
        <p14:creationId xmlns:p14="http://schemas.microsoft.com/office/powerpoint/2010/main" val="701741397"/>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Effect transition="in" filter="fade">
                                      <p:cBhvr>
                                        <p:cTn id="9" dur="1000"/>
                                        <p:tgtEl>
                                          <p:spTgt spid="2"/>
                                        </p:tgtEl>
                                      </p:cBhvr>
                                    </p:animEffect>
                                  </p:childTnLst>
                                </p:cTn>
                              </p:par>
                              <p:par>
                                <p:cTn id="10" presetID="2" presetClass="entr" presetSubtype="4" fill="hold" grpId="0" nodeType="withEffect">
                                  <p:stCondLst>
                                    <p:cond delay="50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ppt_x"/>
                                          </p:val>
                                        </p:tav>
                                        <p:tav tm="100000">
                                          <p:val>
                                            <p:strVal val="#ppt_x"/>
                                          </p:val>
                                        </p:tav>
                                      </p:tavLst>
                                    </p:anim>
                                    <p:anim calcmode="lin" valueType="num">
                                      <p:cBhvr additive="base">
                                        <p:cTn id="3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3" grpId="0"/>
      <p:bldP spid="4" grpId="0"/>
      <p:bldP spid="5"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85800" y="764373"/>
            <a:ext cx="10820400" cy="1293028"/>
          </a:xfrm>
        </p:spPr>
        <p:txBody>
          <a:bodyPr/>
          <a:lstStyle/>
          <a:p>
            <a:pPr algn="ctr"/>
            <a:r>
              <a:rPr lang="it-IT" dirty="0">
                <a:latin typeface="Garamond" charset="0"/>
                <a:ea typeface="Garamond" charset="0"/>
                <a:cs typeface="Garamond" charset="0"/>
              </a:rPr>
              <a:t>Data </a:t>
            </a:r>
            <a:r>
              <a:rPr lang="it-IT" dirty="0" err="1">
                <a:latin typeface="Garamond" charset="0"/>
                <a:ea typeface="Garamond" charset="0"/>
                <a:cs typeface="Garamond" charset="0"/>
              </a:rPr>
              <a:t>integration</a:t>
            </a:r>
            <a:endParaRPr lang="it-IT" dirty="0">
              <a:latin typeface="Garamond" charset="0"/>
              <a:ea typeface="Garamond" charset="0"/>
              <a:cs typeface="Garamond" charset="0"/>
            </a:endParaRPr>
          </a:p>
        </p:txBody>
      </p:sp>
      <p:sp>
        <p:nvSpPr>
          <p:cNvPr id="3" name="Segnaposto contenuto 2"/>
          <p:cNvSpPr>
            <a:spLocks noGrp="1"/>
          </p:cNvSpPr>
          <p:nvPr>
            <p:ph idx="1"/>
          </p:nvPr>
        </p:nvSpPr>
        <p:spPr>
          <a:xfrm>
            <a:off x="601825" y="4484132"/>
            <a:ext cx="10820400" cy="1642187"/>
          </a:xfrm>
        </p:spPr>
        <p:txBody>
          <a:bodyPr>
            <a:normAutofit/>
          </a:bodyPr>
          <a:lstStyle/>
          <a:p>
            <a:pPr marL="0" indent="0">
              <a:buNone/>
            </a:pPr>
            <a:r>
              <a:rPr lang="en-US" dirty="0">
                <a:latin typeface="Garamond" charset="0"/>
                <a:ea typeface="Garamond" charset="0"/>
                <a:cs typeface="Garamond" charset="0"/>
              </a:rPr>
              <a:t>DBLP is a computer science bibliography website. Starting in 1993 at the University of Trier, Germany, it grew from a small collection of HTML files and became an organization hosting a database and logic programming bibliography site. DBLP listed more than 3.66 million journal articles, conference papers, and other publications on computer. All important journals on computer science are tracked. Proceedings papers of many conferences are also tracked.</a:t>
            </a:r>
            <a:endParaRPr lang="it-IT" dirty="0">
              <a:latin typeface="Garamond" charset="0"/>
              <a:ea typeface="Garamond" charset="0"/>
              <a:cs typeface="Garamond" charset="0"/>
            </a:endParaRPr>
          </a:p>
          <a:p>
            <a:pPr marL="0" indent="0">
              <a:buNone/>
            </a:pPr>
            <a:endParaRPr lang="it-IT" dirty="0"/>
          </a:p>
          <a:p>
            <a:pPr marL="0" indent="0">
              <a:buNone/>
            </a:pPr>
            <a:endParaRPr lang="it-IT" dirty="0"/>
          </a:p>
        </p:txBody>
      </p:sp>
      <p:sp>
        <p:nvSpPr>
          <p:cNvPr id="4" name="Rettangolo 3">
            <a:extLst>
              <a:ext uri="{FF2B5EF4-FFF2-40B4-BE49-F238E27FC236}">
                <a16:creationId xmlns:a16="http://schemas.microsoft.com/office/drawing/2014/main" id="{5E5BC8AA-7423-45EA-8713-D5CB481A67C2}"/>
              </a:ext>
            </a:extLst>
          </p:cNvPr>
          <p:cNvSpPr/>
          <p:nvPr/>
        </p:nvSpPr>
        <p:spPr>
          <a:xfrm>
            <a:off x="685800" y="2004536"/>
            <a:ext cx="10736425" cy="430887"/>
          </a:xfrm>
          <a:prstGeom prst="rect">
            <a:avLst/>
          </a:prstGeom>
        </p:spPr>
        <p:txBody>
          <a:bodyPr wrap="square">
            <a:spAutoFit/>
          </a:bodyPr>
          <a:lstStyle/>
          <a:p>
            <a:r>
              <a:rPr lang="it-IT" sz="2200" dirty="0">
                <a:latin typeface="Garamond" charset="0"/>
                <a:ea typeface="Garamond" charset="0"/>
                <a:cs typeface="Garamond" charset="0"/>
              </a:rPr>
              <a:t>1.	</a:t>
            </a:r>
            <a:r>
              <a:rPr lang="it-IT" sz="2200" dirty="0" err="1">
                <a:latin typeface="Garamond" charset="0"/>
                <a:ea typeface="Garamond" charset="0"/>
                <a:cs typeface="Garamond" charset="0"/>
              </a:rPr>
              <a:t>Scraping</a:t>
            </a:r>
            <a:r>
              <a:rPr lang="it-IT" sz="2200" dirty="0">
                <a:latin typeface="Garamond" charset="0"/>
                <a:ea typeface="Garamond" charset="0"/>
                <a:cs typeface="Garamond" charset="0"/>
              </a:rPr>
              <a:t> </a:t>
            </a:r>
            <a:r>
              <a:rPr lang="en-US" sz="2200" dirty="0">
                <a:latin typeface="Garamond" charset="0"/>
                <a:ea typeface="Garamond" charset="0"/>
                <a:cs typeface="Garamond" charset="0"/>
              </a:rPr>
              <a:t>from Incites </a:t>
            </a:r>
            <a:r>
              <a:rPr lang="en-US" sz="2200" dirty="0">
                <a:solidFill>
                  <a:schemeClr val="accent2">
                    <a:lumMod val="75000"/>
                  </a:schemeClr>
                </a:solidFill>
                <a:latin typeface="Garamond" charset="0"/>
                <a:ea typeface="Garamond" charset="0"/>
                <a:cs typeface="Garamond" charset="0"/>
              </a:rPr>
              <a:t>(</a:t>
            </a:r>
            <a:r>
              <a:rPr lang="en-US" sz="2200" u="sng" dirty="0">
                <a:latin typeface="Garamond" charset="0"/>
                <a:ea typeface="Garamond" charset="0"/>
                <a:cs typeface="Garamond" charset="0"/>
                <a:hlinkClick r:id="rId2"/>
              </a:rPr>
              <a:t>http://incites.thomsonreuters.com/#/signin)</a:t>
            </a:r>
            <a:r>
              <a:rPr lang="it-IT" sz="2200" u="sng" dirty="0">
                <a:latin typeface="Garamond" charset="0"/>
                <a:ea typeface="Garamond" charset="0"/>
                <a:cs typeface="Garamond" charset="0"/>
              </a:rPr>
              <a:t> </a:t>
            </a:r>
          </a:p>
        </p:txBody>
      </p:sp>
      <p:sp>
        <p:nvSpPr>
          <p:cNvPr id="5" name="Rettangolo 4">
            <a:extLst>
              <a:ext uri="{FF2B5EF4-FFF2-40B4-BE49-F238E27FC236}">
                <a16:creationId xmlns:a16="http://schemas.microsoft.com/office/drawing/2014/main" id="{681BD9A8-D101-4CB9-A997-12509DC3BC26}"/>
              </a:ext>
            </a:extLst>
          </p:cNvPr>
          <p:cNvSpPr/>
          <p:nvPr/>
        </p:nvSpPr>
        <p:spPr>
          <a:xfrm>
            <a:off x="685799" y="2466202"/>
            <a:ext cx="10736425" cy="430887"/>
          </a:xfrm>
          <a:prstGeom prst="rect">
            <a:avLst/>
          </a:prstGeom>
        </p:spPr>
        <p:txBody>
          <a:bodyPr wrap="square">
            <a:spAutoFit/>
          </a:bodyPr>
          <a:lstStyle/>
          <a:p>
            <a:r>
              <a:rPr lang="it-IT" sz="2200" dirty="0">
                <a:latin typeface="Garamond" charset="0"/>
                <a:ea typeface="Garamond" charset="0"/>
                <a:cs typeface="Garamond" charset="0"/>
              </a:rPr>
              <a:t>2.	</a:t>
            </a:r>
            <a:r>
              <a:rPr lang="it-IT" sz="2200" dirty="0" err="1">
                <a:latin typeface="Garamond" charset="0"/>
                <a:ea typeface="Garamond" charset="0"/>
                <a:cs typeface="Garamond" charset="0"/>
              </a:rPr>
              <a:t>Merging</a:t>
            </a:r>
            <a:r>
              <a:rPr lang="it-IT" sz="2200" dirty="0">
                <a:latin typeface="Garamond" charset="0"/>
                <a:ea typeface="Garamond" charset="0"/>
                <a:cs typeface="Garamond" charset="0"/>
              </a:rPr>
              <a:t> </a:t>
            </a:r>
            <a:r>
              <a:rPr lang="en-US" sz="2200" dirty="0">
                <a:latin typeface="Garamond" charset="0"/>
                <a:ea typeface="Garamond" charset="0"/>
                <a:cs typeface="Garamond" charset="0"/>
              </a:rPr>
              <a:t>this data with the DBLP dataset of Computer Scientists </a:t>
            </a:r>
            <a:endParaRPr lang="it-IT" sz="2200" dirty="0">
              <a:latin typeface="Garamond" charset="0"/>
              <a:ea typeface="Garamond" charset="0"/>
              <a:cs typeface="Garamond" charset="0"/>
            </a:endParaRPr>
          </a:p>
        </p:txBody>
      </p:sp>
      <p:sp>
        <p:nvSpPr>
          <p:cNvPr id="6" name="Rettangolo 5">
            <a:extLst>
              <a:ext uri="{FF2B5EF4-FFF2-40B4-BE49-F238E27FC236}">
                <a16:creationId xmlns:a16="http://schemas.microsoft.com/office/drawing/2014/main" id="{FFD34CAB-F4FB-40C5-8EB4-9087D28344E5}"/>
              </a:ext>
            </a:extLst>
          </p:cNvPr>
          <p:cNvSpPr/>
          <p:nvPr/>
        </p:nvSpPr>
        <p:spPr>
          <a:xfrm>
            <a:off x="601824" y="3429000"/>
            <a:ext cx="10820400" cy="430887"/>
          </a:xfrm>
          <a:prstGeom prst="rect">
            <a:avLst/>
          </a:prstGeom>
        </p:spPr>
        <p:txBody>
          <a:bodyPr wrap="square">
            <a:spAutoFit/>
          </a:bodyPr>
          <a:lstStyle/>
          <a:p>
            <a:pPr algn="ctr"/>
            <a:r>
              <a:rPr lang="it-IT" sz="2200" dirty="0" err="1">
                <a:latin typeface="Garamond" charset="0"/>
                <a:ea typeface="Garamond" charset="0"/>
                <a:cs typeface="Garamond" charset="0"/>
              </a:rPr>
              <a:t>What</a:t>
            </a:r>
            <a:r>
              <a:rPr lang="it-IT" sz="2200" dirty="0">
                <a:latin typeface="Garamond" charset="0"/>
                <a:ea typeface="Garamond" charset="0"/>
                <a:cs typeface="Garamond" charset="0"/>
              </a:rPr>
              <a:t> </a:t>
            </a:r>
            <a:r>
              <a:rPr lang="it-IT" sz="2200" dirty="0" err="1">
                <a:latin typeface="Garamond" charset="0"/>
                <a:ea typeface="Garamond" charset="0"/>
                <a:cs typeface="Garamond" charset="0"/>
              </a:rPr>
              <a:t>is</a:t>
            </a:r>
            <a:r>
              <a:rPr lang="it-IT" sz="2200" dirty="0">
                <a:latin typeface="Garamond" charset="0"/>
                <a:ea typeface="Garamond" charset="0"/>
                <a:cs typeface="Garamond" charset="0"/>
              </a:rPr>
              <a:t> DBLP?</a:t>
            </a:r>
          </a:p>
        </p:txBody>
      </p:sp>
    </p:spTree>
    <p:extLst>
      <p:ext uri="{BB962C8B-B14F-4D97-AF65-F5344CB8AC3E}">
        <p14:creationId xmlns:p14="http://schemas.microsoft.com/office/powerpoint/2010/main" val="102857511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10" presetClass="entr" presetSubtype="0" fill="hold" grpId="0" nodeType="after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2500"/>
                            </p:stCondLst>
                            <p:childTnLst>
                              <p:par>
                                <p:cTn id="19" presetID="14" presetClass="entr" presetSubtype="10" fill="hold" grpId="0" nodeType="after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randombar(horizontal)">
                                      <p:cBhvr>
                                        <p:cTn id="2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777690" y="476761"/>
            <a:ext cx="10636620" cy="1293028"/>
          </a:xfrm>
        </p:spPr>
        <p:txBody>
          <a:bodyPr/>
          <a:lstStyle/>
          <a:p>
            <a:pPr algn="ctr"/>
            <a:r>
              <a:rPr lang="it-IT" dirty="0">
                <a:latin typeface="Garamond" panose="02020404030301010803" pitchFamily="18" charset="0"/>
              </a:rPr>
              <a:t>Data STRUCTURE</a:t>
            </a:r>
          </a:p>
        </p:txBody>
      </p:sp>
      <p:sp>
        <p:nvSpPr>
          <p:cNvPr id="4" name="CasellaDiTesto 3"/>
          <p:cNvSpPr txBox="1"/>
          <p:nvPr/>
        </p:nvSpPr>
        <p:spPr>
          <a:xfrm>
            <a:off x="777690" y="2226989"/>
            <a:ext cx="8942294" cy="3416320"/>
          </a:xfrm>
          <a:prstGeom prst="rect">
            <a:avLst/>
          </a:prstGeom>
          <a:noFill/>
        </p:spPr>
        <p:txBody>
          <a:bodyPr wrap="square" rtlCol="0">
            <a:spAutoFit/>
          </a:bodyPr>
          <a:lstStyle/>
          <a:p>
            <a:r>
              <a:rPr lang="en-US" b="1" dirty="0"/>
              <a:t>The JSON file that we created had this structure:</a:t>
            </a:r>
          </a:p>
          <a:p>
            <a:endParaRPr lang="it-IT" dirty="0"/>
          </a:p>
          <a:p>
            <a:r>
              <a:rPr lang="en-US" i="1" dirty="0"/>
              <a:t>[{"</a:t>
            </a:r>
            <a:r>
              <a:rPr lang="en-US" b="1" i="1" dirty="0"/>
              <a:t>authors</a:t>
            </a:r>
            <a:r>
              <a:rPr lang="en-US" i="1" dirty="0"/>
              <a:t>": [</a:t>
            </a:r>
            <a:endParaRPr lang="it-IT" dirty="0"/>
          </a:p>
          <a:p>
            <a:r>
              <a:rPr lang="en-US" i="1" dirty="0"/>
              <a:t>	{"</a:t>
            </a:r>
            <a:r>
              <a:rPr lang="en-US" b="1" i="1" dirty="0"/>
              <a:t>author</a:t>
            </a:r>
            <a:r>
              <a:rPr lang="en-US" i="1" dirty="0"/>
              <a:t>": first name and last name of author1,</a:t>
            </a:r>
            <a:r>
              <a:rPr lang="it-IT" dirty="0"/>
              <a:t> </a:t>
            </a:r>
            <a:r>
              <a:rPr lang="en-US" i="1" dirty="0"/>
              <a:t>"</a:t>
            </a:r>
            <a:r>
              <a:rPr lang="en-US" b="1" i="1" dirty="0" err="1"/>
              <a:t>author_id</a:t>
            </a:r>
            <a:r>
              <a:rPr lang="en-US" i="1" dirty="0"/>
              <a:t>": author1 id},</a:t>
            </a:r>
            <a:endParaRPr lang="it-IT" dirty="0"/>
          </a:p>
          <a:p>
            <a:r>
              <a:rPr lang="en-US" i="1" dirty="0"/>
              <a:t>	{"</a:t>
            </a:r>
            <a:r>
              <a:rPr lang="en-US" b="1" i="1" dirty="0"/>
              <a:t>author</a:t>
            </a:r>
            <a:r>
              <a:rPr lang="en-US" i="1" dirty="0"/>
              <a:t>": first name and last name of author2,</a:t>
            </a:r>
            <a:r>
              <a:rPr lang="it-IT" dirty="0"/>
              <a:t> </a:t>
            </a:r>
            <a:r>
              <a:rPr lang="en-US" i="1" dirty="0"/>
              <a:t>"</a:t>
            </a:r>
            <a:r>
              <a:rPr lang="en-US" b="1" i="1" dirty="0" err="1"/>
              <a:t>author_id</a:t>
            </a:r>
            <a:r>
              <a:rPr lang="en-US" i="1" dirty="0"/>
              <a:t>": author2 id},…],</a:t>
            </a:r>
            <a:endParaRPr lang="it-IT" dirty="0"/>
          </a:p>
          <a:p>
            <a:r>
              <a:rPr lang="en-US" i="1" dirty="0"/>
              <a:t>"</a:t>
            </a:r>
            <a:r>
              <a:rPr lang="en-US" b="1" i="1" dirty="0" err="1"/>
              <a:t>id_conference</a:t>
            </a:r>
            <a:r>
              <a:rPr lang="en-US" i="1" dirty="0"/>
              <a:t>": conference id name,</a:t>
            </a:r>
            <a:endParaRPr lang="it-IT" dirty="0"/>
          </a:p>
          <a:p>
            <a:r>
              <a:rPr lang="en-US" i="1" dirty="0"/>
              <a:t>"</a:t>
            </a:r>
            <a:r>
              <a:rPr lang="en-US" b="1" i="1" dirty="0" err="1"/>
              <a:t>id_conference_int</a:t>
            </a:r>
            <a:r>
              <a:rPr lang="en-US" i="1" dirty="0"/>
              <a:t>": conference id,</a:t>
            </a:r>
          </a:p>
          <a:p>
            <a:endParaRPr lang="it-IT" dirty="0"/>
          </a:p>
          <a:p>
            <a:r>
              <a:rPr lang="en-US" i="1" dirty="0"/>
              <a:t>"</a:t>
            </a:r>
            <a:r>
              <a:rPr lang="en-US" b="1" i="1" dirty="0" err="1"/>
              <a:t>id_publication</a:t>
            </a:r>
            <a:r>
              <a:rPr lang="en-US" i="1" dirty="0"/>
              <a:t>": publication id name,</a:t>
            </a:r>
            <a:endParaRPr lang="it-IT" dirty="0"/>
          </a:p>
          <a:p>
            <a:r>
              <a:rPr lang="en-US" i="1" dirty="0"/>
              <a:t>"</a:t>
            </a:r>
            <a:r>
              <a:rPr lang="en-US" b="1" i="1" dirty="0" err="1"/>
              <a:t>id_publication_int</a:t>
            </a:r>
            <a:r>
              <a:rPr lang="en-US" i="1" dirty="0"/>
              <a:t>": publication id,</a:t>
            </a:r>
            <a:endParaRPr lang="it-IT" dirty="0"/>
          </a:p>
          <a:p>
            <a:r>
              <a:rPr lang="en-US" i="1" dirty="0"/>
              <a:t>"</a:t>
            </a:r>
            <a:r>
              <a:rPr lang="en-US" b="1" i="1" dirty="0"/>
              <a:t>title</a:t>
            </a:r>
            <a:r>
              <a:rPr lang="en-US" i="1" dirty="0"/>
              <a:t>": title of the publication}, …</a:t>
            </a:r>
            <a:endParaRPr lang="it-IT" dirty="0"/>
          </a:p>
          <a:p>
            <a:endParaRPr lang="it-IT" dirty="0"/>
          </a:p>
        </p:txBody>
      </p:sp>
      <p:sp>
        <p:nvSpPr>
          <p:cNvPr id="5" name="CasellaDiTesto 4"/>
          <p:cNvSpPr txBox="1"/>
          <p:nvPr/>
        </p:nvSpPr>
        <p:spPr>
          <a:xfrm>
            <a:off x="777690" y="1534492"/>
            <a:ext cx="11447928" cy="4893647"/>
          </a:xfrm>
          <a:prstGeom prst="rect">
            <a:avLst/>
          </a:prstGeom>
          <a:noFill/>
        </p:spPr>
        <p:txBody>
          <a:bodyPr wrap="square" rtlCol="0">
            <a:spAutoFit/>
          </a:bodyPr>
          <a:lstStyle/>
          <a:p>
            <a:r>
              <a:rPr lang="en-US" sz="2400" b="1" dirty="0">
                <a:latin typeface="Garamond" panose="02020404030301010803" pitchFamily="18" charset="0"/>
              </a:rPr>
              <a:t>The python objects that we created have these structures:</a:t>
            </a:r>
          </a:p>
          <a:p>
            <a:endParaRPr lang="en-US" i="1" u="sng" dirty="0"/>
          </a:p>
          <a:p>
            <a:r>
              <a:rPr lang="en-US" i="1" u="sng" dirty="0"/>
              <a:t>CONFERENCES</a:t>
            </a:r>
            <a:r>
              <a:rPr lang="en-US" i="1" dirty="0"/>
              <a:t> :</a:t>
            </a:r>
          </a:p>
          <a:p>
            <a:r>
              <a:rPr lang="en-US" i="1" dirty="0"/>
              <a:t>{”</a:t>
            </a:r>
            <a:r>
              <a:rPr lang="en-US" b="1" i="1" dirty="0"/>
              <a:t>id </a:t>
            </a:r>
            <a:r>
              <a:rPr lang="en-US" b="1" i="1" dirty="0" err="1"/>
              <a:t>conf</a:t>
            </a:r>
            <a:r>
              <a:rPr lang="en-US" b="1" i="1" dirty="0"/>
              <a:t> </a:t>
            </a:r>
            <a:r>
              <a:rPr lang="en-US" b="1" i="1" dirty="0" err="1"/>
              <a:t>int</a:t>
            </a:r>
            <a:r>
              <a:rPr lang="en-US" i="1" dirty="0"/>
              <a:t>” :</a:t>
            </a:r>
          </a:p>
          <a:p>
            <a:r>
              <a:rPr lang="en-US" i="1" dirty="0"/>
              <a:t>	{”</a:t>
            </a:r>
            <a:r>
              <a:rPr lang="en-US" b="1" i="1" dirty="0" err="1"/>
              <a:t>conf</a:t>
            </a:r>
            <a:r>
              <a:rPr lang="en-US" i="1" dirty="0"/>
              <a:t>”: id </a:t>
            </a:r>
            <a:r>
              <a:rPr lang="en-US" i="1" dirty="0" err="1"/>
              <a:t>conf</a:t>
            </a:r>
            <a:r>
              <a:rPr lang="en-US" i="1" dirty="0"/>
              <a:t>,</a:t>
            </a:r>
          </a:p>
          <a:p>
            <a:r>
              <a:rPr lang="en-US" i="1" dirty="0"/>
              <a:t>	”</a:t>
            </a:r>
            <a:r>
              <a:rPr lang="en-US" b="1" i="1" dirty="0"/>
              <a:t>title</a:t>
            </a:r>
            <a:r>
              <a:rPr lang="en-US" i="1" dirty="0"/>
              <a:t>”: title </a:t>
            </a:r>
            <a:r>
              <a:rPr lang="en-US" i="1" dirty="0" err="1"/>
              <a:t>conf</a:t>
            </a:r>
            <a:r>
              <a:rPr lang="en-US" i="1" dirty="0"/>
              <a:t>,</a:t>
            </a:r>
          </a:p>
          <a:p>
            <a:r>
              <a:rPr lang="en-US" i="1" dirty="0"/>
              <a:t>	”</a:t>
            </a:r>
            <a:r>
              <a:rPr lang="en-US" b="1" i="1" dirty="0" err="1"/>
              <a:t>pub_int</a:t>
            </a:r>
            <a:r>
              <a:rPr lang="en-US" i="1" dirty="0"/>
              <a:t>”: [ id pub_int_1, id pub_int_2, id pub_int_3, .....]}}</a:t>
            </a:r>
            <a:endParaRPr lang="it-IT" dirty="0"/>
          </a:p>
          <a:p>
            <a:endParaRPr lang="en-US" i="1" dirty="0"/>
          </a:p>
          <a:p>
            <a:r>
              <a:rPr lang="en-US" i="1" u="sng" dirty="0"/>
              <a:t>AUTHORS</a:t>
            </a:r>
            <a:r>
              <a:rPr lang="en-US" i="1" dirty="0"/>
              <a:t> :</a:t>
            </a:r>
          </a:p>
          <a:p>
            <a:r>
              <a:rPr lang="en-US" i="1" dirty="0"/>
              <a:t>{”</a:t>
            </a:r>
            <a:r>
              <a:rPr lang="en-US" b="1" i="1" dirty="0" err="1"/>
              <a:t>aut_id</a:t>
            </a:r>
            <a:r>
              <a:rPr lang="en-US" i="1" dirty="0"/>
              <a:t>” :</a:t>
            </a:r>
          </a:p>
          <a:p>
            <a:r>
              <a:rPr lang="en-US" i="1" dirty="0"/>
              <a:t>	{ ”</a:t>
            </a:r>
            <a:r>
              <a:rPr lang="en-US" b="1" i="1" dirty="0"/>
              <a:t>name</a:t>
            </a:r>
            <a:r>
              <a:rPr lang="en-US" i="1" dirty="0"/>
              <a:t>”: author name,</a:t>
            </a:r>
          </a:p>
          <a:p>
            <a:r>
              <a:rPr lang="en-US" i="1" dirty="0"/>
              <a:t>	”</a:t>
            </a:r>
            <a:r>
              <a:rPr lang="en-US" b="1" i="1" dirty="0"/>
              <a:t>pub</a:t>
            </a:r>
            <a:r>
              <a:rPr lang="en-US" i="1" dirty="0"/>
              <a:t>”:[ pub_int_1, pub_int_2, pub_int_3,....]}}</a:t>
            </a:r>
            <a:endParaRPr lang="it-IT" dirty="0"/>
          </a:p>
          <a:p>
            <a:endParaRPr lang="en-US" i="1" dirty="0"/>
          </a:p>
          <a:p>
            <a:r>
              <a:rPr lang="en-US" i="1" u="sng" dirty="0"/>
              <a:t>PUBLICATIONS</a:t>
            </a:r>
            <a:r>
              <a:rPr lang="en-US" i="1" dirty="0"/>
              <a:t> :</a:t>
            </a:r>
          </a:p>
          <a:p>
            <a:r>
              <a:rPr lang="en-US" i="1" dirty="0"/>
              <a:t>{”</a:t>
            </a:r>
            <a:r>
              <a:rPr lang="en-US" b="1" i="1" dirty="0"/>
              <a:t>id pub </a:t>
            </a:r>
            <a:r>
              <a:rPr lang="en-US" b="1" i="1" dirty="0" err="1"/>
              <a:t>int</a:t>
            </a:r>
            <a:r>
              <a:rPr lang="en-US" i="1" dirty="0"/>
              <a:t>” :</a:t>
            </a:r>
          </a:p>
          <a:p>
            <a:r>
              <a:rPr lang="en-US" i="1" dirty="0"/>
              <a:t>	{”</a:t>
            </a:r>
            <a:r>
              <a:rPr lang="en-US" b="1" i="1" dirty="0"/>
              <a:t>pub</a:t>
            </a:r>
            <a:r>
              <a:rPr lang="en-US" i="1" dirty="0"/>
              <a:t>”:</a:t>
            </a:r>
            <a:r>
              <a:rPr lang="en-US" i="1" dirty="0" err="1"/>
              <a:t>id_pub</a:t>
            </a:r>
            <a:r>
              <a:rPr lang="en-US" i="1" dirty="0"/>
              <a:t>,</a:t>
            </a:r>
          </a:p>
          <a:p>
            <a:r>
              <a:rPr lang="en-US" i="1" dirty="0"/>
              <a:t>	”</a:t>
            </a:r>
            <a:r>
              <a:rPr lang="en-US" b="1" i="1" dirty="0"/>
              <a:t>authors</a:t>
            </a:r>
            <a:r>
              <a:rPr lang="en-US" i="1" dirty="0"/>
              <a:t>”:[</a:t>
            </a:r>
            <a:r>
              <a:rPr lang="en-US" i="1" dirty="0" err="1"/>
              <a:t>aut</a:t>
            </a:r>
            <a:r>
              <a:rPr lang="en-US" i="1" dirty="0"/>
              <a:t> _id _1, </a:t>
            </a:r>
            <a:r>
              <a:rPr lang="en-US" i="1" dirty="0" err="1"/>
              <a:t>aut</a:t>
            </a:r>
            <a:r>
              <a:rPr lang="en-US" i="1" dirty="0"/>
              <a:t> _id_2, aut_id_3,...]}}</a:t>
            </a:r>
            <a:endParaRPr lang="it-IT" dirty="0"/>
          </a:p>
        </p:txBody>
      </p:sp>
    </p:spTree>
    <p:extLst>
      <p:ext uri="{BB962C8B-B14F-4D97-AF65-F5344CB8AC3E}">
        <p14:creationId xmlns:p14="http://schemas.microsoft.com/office/powerpoint/2010/main" val="135858097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1" fill="hold" grpId="0" nodeType="clickEffect">
                                  <p:stCondLst>
                                    <p:cond delay="0"/>
                                  </p:stCondLst>
                                  <p:childTnLst>
                                    <p:anim calcmode="lin" valueType="num">
                                      <p:cBhvr additive="base">
                                        <p:cTn id="6" dur="1000"/>
                                        <p:tgtEl>
                                          <p:spTgt spid="4"/>
                                        </p:tgtEl>
                                        <p:attrNameLst>
                                          <p:attrName>ppt_y</p:attrName>
                                        </p:attrNameLst>
                                      </p:cBhvr>
                                      <p:tavLst>
                                        <p:tav tm="0">
                                          <p:val>
                                            <p:strVal val="#ppt_y"/>
                                          </p:val>
                                        </p:tav>
                                        <p:tav tm="100000">
                                          <p:val>
                                            <p:strVal val="#ppt_y-#ppt_h*1.125000"/>
                                          </p:val>
                                        </p:tav>
                                      </p:tavLst>
                                    </p:anim>
                                    <p:animEffect transition="out" filter="wipe(up)">
                                      <p:cBhvr>
                                        <p:cTn id="7" dur="1000"/>
                                        <p:tgtEl>
                                          <p:spTgt spid="4"/>
                                        </p:tgtEl>
                                      </p:cBhvr>
                                    </p:animEffect>
                                    <p:set>
                                      <p:cBhvr>
                                        <p:cTn id="8" dur="1" fill="hold">
                                          <p:stCondLst>
                                            <p:cond delay="999"/>
                                          </p:stCondLst>
                                        </p:cTn>
                                        <p:tgtEl>
                                          <p:spTgt spid="4"/>
                                        </p:tgtEl>
                                        <p:attrNameLst>
                                          <p:attrName>style.visibility</p:attrName>
                                        </p:attrNameLst>
                                      </p:cBhvr>
                                      <p:to>
                                        <p:strVal val="hidden"/>
                                      </p:to>
                                    </p:set>
                                  </p:childTnLst>
                                </p:cTn>
                              </p:par>
                              <p:par>
                                <p:cTn id="9" presetID="1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p:tgtEl>
                                          <p:spTgt spid="5"/>
                                        </p:tgtEl>
                                        <p:attrNameLst>
                                          <p:attrName>ppt_y</p:attrName>
                                        </p:attrNameLst>
                                      </p:cBhvr>
                                      <p:tavLst>
                                        <p:tav tm="0">
                                          <p:val>
                                            <p:strVal val="#ppt_y+#ppt_h*1.125000"/>
                                          </p:val>
                                        </p:tav>
                                        <p:tav tm="100000">
                                          <p:val>
                                            <p:strVal val="#ppt_y"/>
                                          </p:val>
                                        </p:tav>
                                      </p:tavLst>
                                    </p:anim>
                                    <p:animEffect transition="in" filter="wipe(up)">
                                      <p:cBhvr>
                                        <p:cTn id="1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566664" y="468538"/>
            <a:ext cx="10947312" cy="1293028"/>
          </a:xfrm>
        </p:spPr>
        <p:txBody>
          <a:bodyPr/>
          <a:lstStyle/>
          <a:p>
            <a:pPr algn="ctr"/>
            <a:r>
              <a:rPr lang="it-IT" dirty="0" err="1">
                <a:latin typeface="Garamond" panose="02020404030301010803" pitchFamily="18" charset="0"/>
              </a:rPr>
              <a:t>Graph</a:t>
            </a:r>
            <a:r>
              <a:rPr lang="it-IT" dirty="0">
                <a:latin typeface="Garamond" panose="02020404030301010803" pitchFamily="18" charset="0"/>
              </a:rPr>
              <a:t> #1</a:t>
            </a:r>
          </a:p>
        </p:txBody>
      </p:sp>
      <p:pic>
        <p:nvPicPr>
          <p:cNvPr id="4" name="Segnaposto contenuto 3" descr="Schermata%202018-05-17%20alle%2013.30.59.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66664" y="2140137"/>
            <a:ext cx="6379096" cy="4024313"/>
          </a:xfrm>
          <a:prstGeom prst="rect">
            <a:avLst/>
          </a:prstGeom>
          <a:noFill/>
          <a:ln>
            <a:noFill/>
          </a:ln>
        </p:spPr>
      </p:pic>
      <p:sp>
        <p:nvSpPr>
          <p:cNvPr id="5" name="CasellaDiTesto 4"/>
          <p:cNvSpPr txBox="1"/>
          <p:nvPr/>
        </p:nvSpPr>
        <p:spPr>
          <a:xfrm>
            <a:off x="7539319" y="3413629"/>
            <a:ext cx="4652681" cy="1631216"/>
          </a:xfrm>
          <a:prstGeom prst="rect">
            <a:avLst/>
          </a:prstGeom>
          <a:noFill/>
        </p:spPr>
        <p:txBody>
          <a:bodyPr wrap="square" rtlCol="0">
            <a:spAutoFit/>
          </a:bodyPr>
          <a:lstStyle/>
          <a:p>
            <a:r>
              <a:rPr lang="it-IT" sz="2000" b="1" i="1" dirty="0" err="1">
                <a:latin typeface="Garamond" panose="02020404030301010803" pitchFamily="18" charset="0"/>
              </a:rPr>
              <a:t>Nodes</a:t>
            </a:r>
            <a:r>
              <a:rPr lang="it-IT" sz="2000" dirty="0">
                <a:latin typeface="Garamond" panose="02020404030301010803" pitchFamily="18" charset="0"/>
              </a:rPr>
              <a:t>: </a:t>
            </a:r>
            <a:r>
              <a:rPr lang="it-IT" sz="2000" dirty="0" err="1">
                <a:latin typeface="Garamond" panose="02020404030301010803" pitchFamily="18" charset="0"/>
              </a:rPr>
              <a:t>authors</a:t>
            </a:r>
            <a:endParaRPr lang="it-IT" sz="2000" dirty="0">
              <a:latin typeface="Garamond" panose="02020404030301010803" pitchFamily="18" charset="0"/>
            </a:endParaRPr>
          </a:p>
          <a:p>
            <a:endParaRPr lang="it-IT" sz="2000" dirty="0">
              <a:latin typeface="Garamond" panose="02020404030301010803" pitchFamily="18" charset="0"/>
            </a:endParaRPr>
          </a:p>
          <a:p>
            <a:r>
              <a:rPr lang="it-IT" sz="2000" b="1" i="1" dirty="0" err="1">
                <a:latin typeface="Garamond" panose="02020404030301010803" pitchFamily="18" charset="0"/>
              </a:rPr>
              <a:t>Edges</a:t>
            </a:r>
            <a:r>
              <a:rPr lang="it-IT" sz="2000" dirty="0">
                <a:latin typeface="Garamond" panose="02020404030301010803" pitchFamily="18" charset="0"/>
              </a:rPr>
              <a:t>: </a:t>
            </a:r>
            <a:r>
              <a:rPr lang="it-IT" sz="2000" dirty="0" err="1">
                <a:latin typeface="Garamond" panose="02020404030301010803" pitchFamily="18" charset="0"/>
              </a:rPr>
              <a:t>publications</a:t>
            </a:r>
            <a:endParaRPr lang="it-IT" sz="2000" dirty="0">
              <a:latin typeface="Garamond" panose="02020404030301010803" pitchFamily="18" charset="0"/>
            </a:endParaRPr>
          </a:p>
          <a:p>
            <a:endParaRPr lang="it-IT" sz="2000" dirty="0">
              <a:latin typeface="Garamond" panose="02020404030301010803" pitchFamily="18" charset="0"/>
            </a:endParaRPr>
          </a:p>
          <a:p>
            <a:r>
              <a:rPr lang="it-IT" sz="2000" b="1" i="1" dirty="0" err="1">
                <a:latin typeface="Garamond" panose="02020404030301010803" pitchFamily="18" charset="0"/>
              </a:rPr>
              <a:t>Edge</a:t>
            </a:r>
            <a:r>
              <a:rPr lang="it-IT" sz="2000" b="1" i="1" dirty="0">
                <a:latin typeface="Garamond" panose="02020404030301010803" pitchFamily="18" charset="0"/>
              </a:rPr>
              <a:t> </a:t>
            </a:r>
            <a:r>
              <a:rPr lang="it-IT" sz="2000" b="1" i="1" dirty="0" err="1">
                <a:latin typeface="Garamond" panose="02020404030301010803" pitchFamily="18" charset="0"/>
              </a:rPr>
              <a:t>weigth</a:t>
            </a:r>
            <a:r>
              <a:rPr lang="it-IT" sz="2000" b="1" i="1" dirty="0">
                <a:latin typeface="Garamond" panose="02020404030301010803" pitchFamily="18" charset="0"/>
              </a:rPr>
              <a:t> </a:t>
            </a:r>
            <a:r>
              <a:rPr lang="it-IT" sz="2000" dirty="0">
                <a:latin typeface="Garamond" panose="02020404030301010803" pitchFamily="18" charset="0"/>
              </a:rPr>
              <a:t>= </a:t>
            </a:r>
            <a:r>
              <a:rPr lang="it-IT" sz="2000" dirty="0" err="1">
                <a:latin typeface="Garamond" panose="02020404030301010803" pitchFamily="18" charset="0"/>
              </a:rPr>
              <a:t>Jaccard</a:t>
            </a:r>
            <a:r>
              <a:rPr lang="it-IT" sz="2000" dirty="0">
                <a:latin typeface="Garamond" panose="02020404030301010803" pitchFamily="18" charset="0"/>
              </a:rPr>
              <a:t> </a:t>
            </a:r>
            <a:r>
              <a:rPr lang="it-IT" sz="2000" dirty="0" err="1">
                <a:latin typeface="Garamond" panose="02020404030301010803" pitchFamily="18" charset="0"/>
              </a:rPr>
              <a:t>Distance</a:t>
            </a:r>
            <a:endParaRPr lang="it-IT" sz="2000" dirty="0">
              <a:latin typeface="Garamond" panose="02020404030301010803" pitchFamily="18" charset="0"/>
            </a:endParaRPr>
          </a:p>
        </p:txBody>
      </p:sp>
    </p:spTree>
    <p:extLst>
      <p:ext uri="{BB962C8B-B14F-4D97-AF65-F5344CB8AC3E}">
        <p14:creationId xmlns:p14="http://schemas.microsoft.com/office/powerpoint/2010/main" val="66916704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 calcmode="lin" valueType="num">
                                      <p:cBhvr additive="base">
                                        <p:cTn id="16"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fill="hold" grpId="0" nodeType="after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 calcmode="lin" valueType="num">
                                      <p:cBhvr additive="base">
                                        <p:cTn id="2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5"/>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85801" y="764373"/>
            <a:ext cx="10391774" cy="1293028"/>
          </a:xfrm>
        </p:spPr>
        <p:txBody>
          <a:bodyPr/>
          <a:lstStyle/>
          <a:p>
            <a:pPr algn="ctr"/>
            <a:r>
              <a:rPr lang="it-IT" dirty="0" err="1">
                <a:latin typeface="Garamond" panose="02020404030301010803" pitchFamily="18" charset="0"/>
              </a:rPr>
              <a:t>Networkx</a:t>
            </a:r>
            <a:r>
              <a:rPr lang="it-IT" dirty="0"/>
              <a:t> </a:t>
            </a:r>
          </a:p>
        </p:txBody>
      </p:sp>
      <p:sp>
        <p:nvSpPr>
          <p:cNvPr id="5" name="Segnaposto contenuto 4"/>
          <p:cNvSpPr>
            <a:spLocks noGrp="1"/>
          </p:cNvSpPr>
          <p:nvPr>
            <p:ph idx="1"/>
          </p:nvPr>
        </p:nvSpPr>
        <p:spPr>
          <a:xfrm>
            <a:off x="685800" y="2194560"/>
            <a:ext cx="5857875" cy="4024125"/>
          </a:xfrm>
        </p:spPr>
        <p:txBody>
          <a:bodyPr/>
          <a:lstStyle/>
          <a:p>
            <a:pPr marL="0" indent="0">
              <a:buNone/>
            </a:pPr>
            <a:r>
              <a:rPr lang="en-US" dirty="0" err="1">
                <a:latin typeface="Garamond" charset="0"/>
                <a:ea typeface="Garamond" charset="0"/>
                <a:cs typeface="Garamond" charset="0"/>
              </a:rPr>
              <a:t>NetworkX</a:t>
            </a:r>
            <a:r>
              <a:rPr lang="en-US" dirty="0">
                <a:latin typeface="Garamond" charset="0"/>
                <a:ea typeface="Garamond" charset="0"/>
                <a:cs typeface="Garamond" charset="0"/>
              </a:rPr>
              <a:t> is a Python language software package for the creation, manipulation, and study of the structure, dynamics, and function of complex networks. With </a:t>
            </a:r>
            <a:r>
              <a:rPr lang="en-US" dirty="0" err="1">
                <a:latin typeface="Garamond" charset="0"/>
                <a:ea typeface="Garamond" charset="0"/>
                <a:cs typeface="Garamond" charset="0"/>
              </a:rPr>
              <a:t>NetworkX</a:t>
            </a:r>
            <a:r>
              <a:rPr lang="en-US" dirty="0">
                <a:latin typeface="Garamond" charset="0"/>
                <a:ea typeface="Garamond" charset="0"/>
                <a:cs typeface="Garamond" charset="0"/>
              </a:rPr>
              <a:t> you can load and store networks in standard and nonstandard data formats, generate many types of random and classic networks, analyze network structure, build network models, design new network algorithms, draw networks, and much more. </a:t>
            </a:r>
            <a:r>
              <a:rPr lang="en-US" dirty="0" err="1">
                <a:latin typeface="Garamond" charset="0"/>
                <a:ea typeface="Garamond" charset="0"/>
                <a:cs typeface="Garamond" charset="0"/>
              </a:rPr>
              <a:t>NetworkX</a:t>
            </a:r>
            <a:r>
              <a:rPr lang="en-US" dirty="0">
                <a:latin typeface="Garamond" charset="0"/>
                <a:ea typeface="Garamond" charset="0"/>
                <a:cs typeface="Garamond" charset="0"/>
              </a:rPr>
              <a:t> provides data structures for graphs (or networks) along with graph algorithms, generators, and drawing tools.</a:t>
            </a:r>
            <a:endParaRPr lang="it-IT" dirty="0">
              <a:latin typeface="Garamond" charset="0"/>
              <a:ea typeface="Garamond" charset="0"/>
              <a:cs typeface="Garamond" charset="0"/>
            </a:endParaRPr>
          </a:p>
        </p:txBody>
      </p:sp>
      <p:pic>
        <p:nvPicPr>
          <p:cNvPr id="6" name="Immagin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800" y="2194560"/>
            <a:ext cx="3533775" cy="3533775"/>
          </a:xfrm>
          <a:prstGeom prst="rect">
            <a:avLst/>
          </a:prstGeom>
        </p:spPr>
      </p:pic>
    </p:spTree>
    <p:extLst>
      <p:ext uri="{BB962C8B-B14F-4D97-AF65-F5344CB8AC3E}">
        <p14:creationId xmlns:p14="http://schemas.microsoft.com/office/powerpoint/2010/main" val="93343612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750"/>
                                        <p:tgtEl>
                                          <p:spTgt spid="6"/>
                                        </p:tgtEl>
                                      </p:cBhvr>
                                    </p:animEffect>
                                  </p:childTnLst>
                                </p:cTn>
                              </p:par>
                            </p:childTnLst>
                          </p:cTn>
                        </p:par>
                        <p:par>
                          <p:cTn id="8" fill="hold">
                            <p:stCondLst>
                              <p:cond delay="750"/>
                            </p:stCondLst>
                            <p:childTnLst>
                              <p:par>
                                <p:cTn id="9" presetID="31"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p:cTn id="11"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12"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13"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4"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57200" y="764373"/>
            <a:ext cx="11049000" cy="1293028"/>
          </a:xfrm>
        </p:spPr>
        <p:txBody>
          <a:bodyPr/>
          <a:lstStyle/>
          <a:p>
            <a:pPr algn="ctr"/>
            <a:r>
              <a:rPr lang="it-IT" dirty="0" err="1"/>
              <a:t>What</a:t>
            </a:r>
            <a:r>
              <a:rPr lang="it-IT" dirty="0"/>
              <a:t> </a:t>
            </a:r>
            <a:r>
              <a:rPr lang="it-IT" dirty="0" err="1"/>
              <a:t>is</a:t>
            </a:r>
            <a:r>
              <a:rPr lang="it-IT" dirty="0"/>
              <a:t> a </a:t>
            </a:r>
            <a:r>
              <a:rPr lang="it-IT" dirty="0" err="1"/>
              <a:t>graph</a:t>
            </a:r>
            <a:r>
              <a:rPr lang="it-IT" dirty="0"/>
              <a:t>?</a:t>
            </a:r>
          </a:p>
        </p:txBody>
      </p:sp>
      <p:sp>
        <p:nvSpPr>
          <p:cNvPr id="3" name="Segnaposto contenuto 2"/>
          <p:cNvSpPr>
            <a:spLocks noGrp="1"/>
          </p:cNvSpPr>
          <p:nvPr>
            <p:ph idx="1"/>
          </p:nvPr>
        </p:nvSpPr>
        <p:spPr>
          <a:xfrm>
            <a:off x="457200" y="2057401"/>
            <a:ext cx="7015163" cy="4483358"/>
          </a:xfrm>
        </p:spPr>
        <p:txBody>
          <a:bodyPr>
            <a:normAutofit fontScale="92500" lnSpcReduction="10000"/>
          </a:bodyPr>
          <a:lstStyle/>
          <a:p>
            <a:pPr marL="0" indent="0">
              <a:buNone/>
            </a:pPr>
            <a:r>
              <a:rPr lang="en-US" dirty="0">
                <a:latin typeface="Garamond" panose="02020404030301010803" pitchFamily="18" charset="0"/>
              </a:rPr>
              <a:t>A graph is an ordered pair G=(V,E) where,</a:t>
            </a:r>
            <a:endParaRPr lang="it-IT" dirty="0">
              <a:latin typeface="Garamond" panose="02020404030301010803" pitchFamily="18" charset="0"/>
            </a:endParaRPr>
          </a:p>
          <a:p>
            <a:r>
              <a:rPr lang="en-US" dirty="0">
                <a:latin typeface="Garamond" panose="02020404030301010803" pitchFamily="18" charset="0"/>
              </a:rPr>
              <a:t>V is the vertex set whose elements are the vertices, or nodes of the graph.</a:t>
            </a:r>
            <a:endParaRPr lang="it-IT" dirty="0">
              <a:latin typeface="Garamond" panose="02020404030301010803" pitchFamily="18" charset="0"/>
            </a:endParaRPr>
          </a:p>
          <a:p>
            <a:r>
              <a:rPr lang="en-US" dirty="0">
                <a:latin typeface="Garamond" panose="02020404030301010803" pitchFamily="18" charset="0"/>
              </a:rPr>
              <a:t>E is the edge set whose elements are the edges, or connections between vertices, of the graph.</a:t>
            </a:r>
          </a:p>
          <a:p>
            <a:pPr marL="0" indent="0">
              <a:buNone/>
            </a:pPr>
            <a:r>
              <a:rPr lang="en-US" dirty="0">
                <a:latin typeface="Garamond" panose="02020404030301010803" pitchFamily="18" charset="0"/>
              </a:rPr>
              <a:t>If the graph is </a:t>
            </a:r>
            <a:r>
              <a:rPr lang="en-US" b="1" dirty="0">
                <a:latin typeface="Garamond" panose="02020404030301010803" pitchFamily="18" charset="0"/>
              </a:rPr>
              <a:t>undirected</a:t>
            </a:r>
            <a:r>
              <a:rPr lang="en-US" dirty="0">
                <a:latin typeface="Garamond" panose="02020404030301010803" pitchFamily="18" charset="0"/>
              </a:rPr>
              <a:t>, </a:t>
            </a:r>
          </a:p>
          <a:p>
            <a:r>
              <a:rPr lang="en-US" dirty="0">
                <a:latin typeface="Garamond" panose="02020404030301010803" pitchFamily="18" charset="0"/>
              </a:rPr>
              <a:t>individual edges are unordered pairs {</a:t>
            </a:r>
            <a:r>
              <a:rPr lang="en-US" dirty="0" err="1">
                <a:latin typeface="Garamond" panose="02020404030301010803" pitchFamily="18" charset="0"/>
              </a:rPr>
              <a:t>u,v</a:t>
            </a:r>
            <a:r>
              <a:rPr lang="en-US" dirty="0">
                <a:latin typeface="Garamond" panose="02020404030301010803" pitchFamily="18" charset="0"/>
              </a:rPr>
              <a:t>} where u and v are vertices in V.</a:t>
            </a:r>
          </a:p>
          <a:p>
            <a:pPr marL="0" indent="0">
              <a:buNone/>
            </a:pPr>
            <a:r>
              <a:rPr lang="en-US" dirty="0">
                <a:latin typeface="Garamond" panose="02020404030301010803" pitchFamily="18" charset="0"/>
              </a:rPr>
              <a:t>If the graph is </a:t>
            </a:r>
            <a:r>
              <a:rPr lang="en-US" b="1" dirty="0">
                <a:latin typeface="Garamond" panose="02020404030301010803" pitchFamily="18" charset="0"/>
              </a:rPr>
              <a:t>directed</a:t>
            </a:r>
            <a:r>
              <a:rPr lang="en-US" dirty="0">
                <a:latin typeface="Garamond" panose="02020404030301010803" pitchFamily="18" charset="0"/>
              </a:rPr>
              <a:t>,</a:t>
            </a:r>
          </a:p>
          <a:p>
            <a:r>
              <a:rPr lang="en-US" dirty="0">
                <a:latin typeface="Garamond" panose="02020404030301010803" pitchFamily="18" charset="0"/>
              </a:rPr>
              <a:t>edges are ordered pairs (</a:t>
            </a:r>
            <a:r>
              <a:rPr lang="en-US" dirty="0" err="1">
                <a:latin typeface="Garamond" panose="02020404030301010803" pitchFamily="18" charset="0"/>
              </a:rPr>
              <a:t>u,v</a:t>
            </a:r>
            <a:r>
              <a:rPr lang="en-US" dirty="0">
                <a:latin typeface="Garamond" panose="02020404030301010803" pitchFamily="18" charset="0"/>
              </a:rPr>
              <a:t>).</a:t>
            </a:r>
            <a:endParaRPr lang="it-IT" dirty="0">
              <a:latin typeface="Garamond" panose="02020404030301010803" pitchFamily="18" charset="0"/>
            </a:endParaRPr>
          </a:p>
          <a:p>
            <a:pPr marL="0" indent="0">
              <a:buNone/>
            </a:pPr>
            <a:r>
              <a:rPr lang="en-US" dirty="0">
                <a:latin typeface="Garamond" panose="02020404030301010803" pitchFamily="18" charset="0"/>
              </a:rPr>
              <a:t>The order of a graph is the number of vertices in it, usually denoted |G| or n. The size of a graph is the number of edges in it, denoted |E| or m.</a:t>
            </a:r>
            <a:endParaRPr lang="it-IT" dirty="0">
              <a:latin typeface="Garamond" panose="02020404030301010803" pitchFamily="18" charset="0"/>
            </a:endParaRPr>
          </a:p>
          <a:p>
            <a:pPr marL="0" indent="0">
              <a:buNone/>
            </a:pPr>
            <a:endParaRPr lang="it-IT" dirty="0"/>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7836" y="2177797"/>
            <a:ext cx="4337314" cy="3122866"/>
          </a:xfrm>
          <a:prstGeom prst="rect">
            <a:avLst/>
          </a:prstGeom>
        </p:spPr>
      </p:pic>
    </p:spTree>
    <p:extLst>
      <p:ext uri="{BB962C8B-B14F-4D97-AF65-F5344CB8AC3E}">
        <p14:creationId xmlns:p14="http://schemas.microsoft.com/office/powerpoint/2010/main" val="156611019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2" presetClass="entr" presetSubtype="4"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16" presetClass="entr" presetSubtype="21" fill="hold" grpId="0" nodeType="after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barn(inVertical)">
                                      <p:cBhvr>
                                        <p:cTn id="20" dur="500"/>
                                        <p:tgtEl>
                                          <p:spTgt spid="3">
                                            <p:txEl>
                                              <p:pRg st="1" end="1"/>
                                            </p:txEl>
                                          </p:spTgt>
                                        </p:tgtEl>
                                      </p:cBhvr>
                                    </p:animEffect>
                                  </p:childTnLst>
                                </p:cTn>
                              </p:par>
                            </p:childTnLst>
                          </p:cTn>
                        </p:par>
                        <p:par>
                          <p:cTn id="21" fill="hold">
                            <p:stCondLst>
                              <p:cond delay="1500"/>
                            </p:stCondLst>
                            <p:childTnLst>
                              <p:par>
                                <p:cTn id="22" presetID="16" presetClass="entr" presetSubtype="21" fill="hold" grpId="0" nodeType="after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barn(inVertical)">
                                      <p:cBhvr>
                                        <p:cTn id="24" dur="500"/>
                                        <p:tgtEl>
                                          <p:spTgt spid="3">
                                            <p:txEl>
                                              <p:pRg st="2" end="2"/>
                                            </p:txEl>
                                          </p:spTgt>
                                        </p:tgtEl>
                                      </p:cBhvr>
                                    </p:animEffect>
                                  </p:childTnLst>
                                </p:cTn>
                              </p:par>
                            </p:childTnLst>
                          </p:cTn>
                        </p:par>
                        <p:par>
                          <p:cTn id="25" fill="hold">
                            <p:stCondLst>
                              <p:cond delay="2000"/>
                            </p:stCondLst>
                            <p:childTnLst>
                              <p:par>
                                <p:cTn id="26" presetID="2" presetClass="entr" presetSubtype="4" fill="hold" grpId="0" nodeType="after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additive="base">
                                        <p:cTn id="28"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16" presetClass="entr" presetSubtype="21" fill="hold" grpId="0" nodeType="after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barn(inVertical)">
                                      <p:cBhvr>
                                        <p:cTn id="33" dur="500"/>
                                        <p:tgtEl>
                                          <p:spTgt spid="3">
                                            <p:txEl>
                                              <p:pRg st="4" end="4"/>
                                            </p:txEl>
                                          </p:spTgt>
                                        </p:tgtEl>
                                      </p:cBhvr>
                                    </p:animEffect>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16" presetClass="entr" presetSubtype="21" fill="hold" grpId="0" nodeType="after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barn(inVertical)">
                                      <p:cBhvr>
                                        <p:cTn id="42" dur="500"/>
                                        <p:tgtEl>
                                          <p:spTgt spid="3">
                                            <p:txEl>
                                              <p:pRg st="6" end="6"/>
                                            </p:txEl>
                                          </p:spTgt>
                                        </p:tgtEl>
                                      </p:cBhvr>
                                    </p:animEffect>
                                  </p:childTnLst>
                                </p:cTn>
                              </p:par>
                            </p:childTnLst>
                          </p:cTn>
                        </p:par>
                        <p:par>
                          <p:cTn id="43" fill="hold">
                            <p:stCondLst>
                              <p:cond delay="4000"/>
                            </p:stCondLst>
                            <p:childTnLst>
                              <p:par>
                                <p:cTn id="44" presetID="2" presetClass="entr" presetSubtype="4" fill="hold" grpId="0" nodeType="after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 calcmode="lin" valueType="num">
                                      <p:cBhvr additive="base">
                                        <p:cTn id="46"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85800" y="764373"/>
            <a:ext cx="10820400" cy="1293028"/>
          </a:xfrm>
        </p:spPr>
        <p:txBody>
          <a:bodyPr/>
          <a:lstStyle/>
          <a:p>
            <a:pPr algn="ctr"/>
            <a:r>
              <a:rPr lang="it-IT" dirty="0" err="1"/>
              <a:t>Jaccard</a:t>
            </a:r>
            <a:endParaRPr lang="it-IT" dirty="0"/>
          </a:p>
        </p:txBody>
      </p:sp>
      <mc:AlternateContent xmlns:mc="http://schemas.openxmlformats.org/markup-compatibility/2006" xmlns:a14="http://schemas.microsoft.com/office/drawing/2010/main">
        <mc:Choice Requires="a14">
          <p:sp>
            <p:nvSpPr>
              <p:cNvPr id="3" name="Segnaposto contenuto 2"/>
              <p:cNvSpPr>
                <a:spLocks noGrp="1"/>
              </p:cNvSpPr>
              <p:nvPr>
                <p:ph idx="1"/>
              </p:nvPr>
            </p:nvSpPr>
            <p:spPr>
              <a:xfrm>
                <a:off x="685800" y="2057401"/>
                <a:ext cx="10820400" cy="4316505"/>
              </a:xfrm>
            </p:spPr>
            <p:txBody>
              <a:bodyPr>
                <a:normAutofit lnSpcReduction="10000"/>
              </a:bodyPr>
              <a:lstStyle/>
              <a:p>
                <a:r>
                  <a:rPr lang="en-US" sz="2400" dirty="0">
                    <a:latin typeface="Garamond" panose="02020404030301010803" pitchFamily="18" charset="0"/>
                  </a:rPr>
                  <a:t>The Jaccard index, also known as Intersection over Union and the Jaccard similarity coefficient, is a statistic used for comparing the similarity and diversity of sample sets.</a:t>
                </a:r>
              </a:p>
              <a:p>
                <a:pPr marL="0" indent="0">
                  <a:buNone/>
                </a:pPr>
                <a:endParaRPr lang="en-US" dirty="0">
                  <a:latin typeface="Garamond" panose="02020404030301010803"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𝐽</m:t>
                      </m:r>
                      <m:d>
                        <m:dPr>
                          <m:ctrlPr>
                            <a:rPr lang="it-IT"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e>
                      </m:d>
                      <m:r>
                        <a:rPr lang="en-US" i="1">
                          <a:latin typeface="Cambria Math" panose="02040503050406030204" pitchFamily="18" charset="0"/>
                        </a:rPr>
                        <m:t>=</m:t>
                      </m:r>
                      <m:f>
                        <m:fPr>
                          <m:ctrlPr>
                            <a:rPr lang="it-IT"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num>
                        <m:den>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den>
                      </m:f>
                      <m:r>
                        <a:rPr lang="en-US" i="1">
                          <a:latin typeface="Cambria Math" panose="02040503050406030204" pitchFamily="18" charset="0"/>
                        </a:rPr>
                        <m:t>=</m:t>
                      </m:r>
                      <m:f>
                        <m:fPr>
                          <m:ctrlPr>
                            <a:rPr lang="it-IT"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num>
                        <m:den>
                          <m:d>
                            <m:dPr>
                              <m:begChr m:val="|"/>
                              <m:endChr m:val="|"/>
                              <m:ctrlPr>
                                <a:rPr lang="it-IT" i="1">
                                  <a:latin typeface="Cambria Math" panose="02040503050406030204" pitchFamily="18" charset="0"/>
                                </a:rPr>
                              </m:ctrlPr>
                            </m:dPr>
                            <m:e>
                              <m:r>
                                <a:rPr lang="en-US" i="1">
                                  <a:latin typeface="Cambria Math" panose="02040503050406030204" pitchFamily="18" charset="0"/>
                                </a:rPr>
                                <m:t>𝐴</m:t>
                              </m:r>
                            </m:e>
                          </m:d>
                          <m:r>
                            <a:rPr lang="en-US" i="1">
                              <a:latin typeface="Cambria Math" panose="02040503050406030204" pitchFamily="18" charset="0"/>
                            </a:rPr>
                            <m:t>+</m:t>
                          </m:r>
                          <m:d>
                            <m:dPr>
                              <m:begChr m:val="|"/>
                              <m:endChr m:val="|"/>
                              <m:ctrlPr>
                                <a:rPr lang="it-IT"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den>
                      </m:f>
                    </m:oMath>
                  </m:oMathPara>
                </a14:m>
                <a:endParaRPr lang="it-IT" dirty="0"/>
              </a:p>
              <a:p>
                <a:pPr marL="0" indent="0">
                  <a:buNone/>
                </a:pPr>
                <a:r>
                  <a:rPr lang="it-IT" dirty="0"/>
                  <a:t>					 </a:t>
                </a:r>
                <a14:m>
                  <m:oMath xmlns:m="http://schemas.openxmlformats.org/officeDocument/2006/math">
                    <m:r>
                      <a:rPr lang="en-US" i="1">
                        <a:latin typeface="Cambria Math" panose="02040503050406030204" pitchFamily="18" charset="0"/>
                      </a:rPr>
                      <m:t>0≤</m:t>
                    </m:r>
                    <m:r>
                      <a:rPr lang="en-US" i="1">
                        <a:latin typeface="Cambria Math" panose="02040503050406030204" pitchFamily="18" charset="0"/>
                      </a:rPr>
                      <m:t>𝐽</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)≤1</m:t>
                    </m:r>
                  </m:oMath>
                </a14:m>
                <a:endParaRPr lang="it-IT" dirty="0"/>
              </a:p>
              <a:p>
                <a:r>
                  <a:rPr lang="en-US" sz="2400" dirty="0">
                    <a:latin typeface="Garamond" panose="02020404030301010803" pitchFamily="18" charset="0"/>
                  </a:rPr>
                  <a:t>The </a:t>
                </a:r>
                <a:r>
                  <a:rPr lang="en-US" sz="2400" dirty="0" err="1">
                    <a:latin typeface="Garamond" panose="02020404030301010803" pitchFamily="18" charset="0"/>
                  </a:rPr>
                  <a:t>Jaccard</a:t>
                </a:r>
                <a:r>
                  <a:rPr lang="en-US" sz="2400" dirty="0">
                    <a:latin typeface="Garamond" panose="02020404030301010803" pitchFamily="18" charset="0"/>
                  </a:rPr>
                  <a:t> distance, which measures dissimilarity between sample sets, is complementary to the </a:t>
                </a:r>
                <a:r>
                  <a:rPr lang="en-US" sz="2400" dirty="0" err="1">
                    <a:latin typeface="Garamond" panose="02020404030301010803" pitchFamily="18" charset="0"/>
                  </a:rPr>
                  <a:t>Jaccard</a:t>
                </a:r>
                <a:r>
                  <a:rPr lang="en-US" sz="2400" dirty="0">
                    <a:latin typeface="Garamond" panose="02020404030301010803" pitchFamily="18" charset="0"/>
                  </a:rPr>
                  <a:t> coefficient and is obtained by subtracting the </a:t>
                </a:r>
                <a:r>
                  <a:rPr lang="en-US" sz="2400" dirty="0" err="1">
                    <a:latin typeface="Garamond" panose="02020404030301010803" pitchFamily="18" charset="0"/>
                  </a:rPr>
                  <a:t>Jaccard</a:t>
                </a:r>
                <a:r>
                  <a:rPr lang="en-US" sz="2400" dirty="0">
                    <a:latin typeface="Garamond" panose="02020404030301010803" pitchFamily="18" charset="0"/>
                  </a:rPr>
                  <a:t> coefficient from 1.</a:t>
                </a:r>
              </a:p>
              <a:p>
                <a:pPr marL="0" indent="0">
                  <a:buNone/>
                </a:pPr>
                <a:endParaRPr lang="it-IT" dirty="0"/>
              </a:p>
              <a:p>
                <a:pPr marL="0" indent="0">
                  <a:buNone/>
                </a:pPr>
                <a14:m>
                  <m:oMathPara xmlns:m="http://schemas.openxmlformats.org/officeDocument/2006/math">
                    <m:oMathParaPr>
                      <m:jc m:val="centerGroup"/>
                    </m:oMathParaPr>
                    <m:oMath xmlns:m="http://schemas.openxmlformats.org/officeDocument/2006/math">
                      <m:sSub>
                        <m:sSubPr>
                          <m:ctrlPr>
                            <a:rPr lang="it-IT"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𝐽</m:t>
                          </m:r>
                        </m:sub>
                      </m:sSub>
                      <m:d>
                        <m:dPr>
                          <m:ctrlPr>
                            <a:rPr lang="it-IT"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e>
                      </m:d>
                      <m:r>
                        <a:rPr lang="en-US" i="1">
                          <a:latin typeface="Cambria Math" panose="02040503050406030204" pitchFamily="18" charset="0"/>
                        </a:rPr>
                        <m:t>=1−</m:t>
                      </m:r>
                      <m:r>
                        <a:rPr lang="en-US" i="1">
                          <a:latin typeface="Cambria Math" panose="02040503050406030204" pitchFamily="18" charset="0"/>
                        </a:rPr>
                        <m:t>𝐽</m:t>
                      </m:r>
                      <m:d>
                        <m:dPr>
                          <m:ctrlPr>
                            <a:rPr lang="it-IT"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e>
                      </m:d>
                      <m:r>
                        <a:rPr lang="en-US" i="1">
                          <a:latin typeface="Cambria Math" panose="02040503050406030204" pitchFamily="18" charset="0"/>
                        </a:rPr>
                        <m:t>=</m:t>
                      </m:r>
                      <m:f>
                        <m:fPr>
                          <m:ctrlPr>
                            <a:rPr lang="it-IT" i="1">
                              <a:latin typeface="Cambria Math" panose="02040503050406030204" pitchFamily="18" charset="0"/>
                            </a:rPr>
                          </m:ctrlPr>
                        </m:fPr>
                        <m:num>
                          <m:d>
                            <m:dPr>
                              <m:begChr m:val="|"/>
                              <m:endChr m:val="|"/>
                              <m:ctrlPr>
                                <a:rPr lang="it-IT"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e>
                          </m:d>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num>
                        <m:den>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den>
                      </m:f>
                    </m:oMath>
                  </m:oMathPara>
                </a14:m>
                <a:endParaRPr lang="it-IT" dirty="0"/>
              </a:p>
              <a:p>
                <a:pPr marL="0" indent="0">
                  <a:buNone/>
                </a:pPr>
                <a:endParaRPr lang="it-IT" dirty="0"/>
              </a:p>
              <a:p>
                <a:endParaRPr lang="it-IT" dirty="0"/>
              </a:p>
              <a:p>
                <a:endParaRPr lang="en-US" dirty="0"/>
              </a:p>
              <a:p>
                <a:endParaRPr lang="it-IT" dirty="0"/>
              </a:p>
            </p:txBody>
          </p:sp>
        </mc:Choice>
        <mc:Fallback xmlns="">
          <p:sp>
            <p:nvSpPr>
              <p:cNvPr id="3" name="Segnaposto contenuto 2"/>
              <p:cNvSpPr>
                <a:spLocks noGrp="1" noRot="1" noChangeAspect="1" noMove="1" noResize="1" noEditPoints="1" noAdjustHandles="1" noChangeArrowheads="1" noChangeShapeType="1" noTextEdit="1"/>
              </p:cNvSpPr>
              <p:nvPr>
                <p:ph idx="1"/>
              </p:nvPr>
            </p:nvSpPr>
            <p:spPr>
              <a:xfrm>
                <a:off x="685800" y="2057401"/>
                <a:ext cx="10820400" cy="4316505"/>
              </a:xfrm>
              <a:blipFill>
                <a:blip r:embed="rId2"/>
                <a:stretch>
                  <a:fillRect l="-789" t="-2542"/>
                </a:stretch>
              </a:blipFill>
            </p:spPr>
            <p:txBody>
              <a:bodyPr/>
              <a:lstStyle/>
              <a:p>
                <a:r>
                  <a:rPr lang="it-IT">
                    <a:noFill/>
                  </a:rPr>
                  <a:t> </a:t>
                </a:r>
              </a:p>
            </p:txBody>
          </p:sp>
        </mc:Fallback>
      </mc:AlternateContent>
    </p:spTree>
    <p:extLst>
      <p:ext uri="{BB962C8B-B14F-4D97-AF65-F5344CB8AC3E}">
        <p14:creationId xmlns:p14="http://schemas.microsoft.com/office/powerpoint/2010/main" val="176481175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 calcmode="lin" valueType="num">
                                      <p:cBhvr additive="base">
                                        <p:cTn id="16"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ID="2" presetClass="entr" presetSubtype="4" fill="hold" grpId="0" nodeType="after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 calcmode="lin" valueType="num">
                                      <p:cBhvr additive="base">
                                        <p:cTn id="26"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85800" y="764373"/>
            <a:ext cx="10820400" cy="1293028"/>
          </a:xfrm>
        </p:spPr>
        <p:txBody>
          <a:bodyPr/>
          <a:lstStyle/>
          <a:p>
            <a:pPr algn="l"/>
            <a:r>
              <a:rPr lang="it-IT" dirty="0"/>
              <a:t>                   </a:t>
            </a:r>
            <a:r>
              <a:rPr lang="it-IT" dirty="0">
                <a:latin typeface="Garamond" panose="02020404030301010803" pitchFamily="18" charset="0"/>
              </a:rPr>
              <a:t>Some </a:t>
            </a:r>
            <a:r>
              <a:rPr lang="it-IT" dirty="0" err="1">
                <a:latin typeface="Garamond" panose="02020404030301010803" pitchFamily="18" charset="0"/>
              </a:rPr>
              <a:t>statistics</a:t>
            </a:r>
            <a:r>
              <a:rPr lang="it-IT" dirty="0">
                <a:latin typeface="Garamond" panose="02020404030301010803" pitchFamily="18" charset="0"/>
              </a:rPr>
              <a:t>...</a:t>
            </a:r>
          </a:p>
        </p:txBody>
      </p:sp>
      <p:sp>
        <p:nvSpPr>
          <p:cNvPr id="3" name="Segnaposto contenuto 2"/>
          <p:cNvSpPr>
            <a:spLocks noGrp="1"/>
          </p:cNvSpPr>
          <p:nvPr>
            <p:ph idx="1"/>
          </p:nvPr>
        </p:nvSpPr>
        <p:spPr>
          <a:xfrm>
            <a:off x="685800" y="2628355"/>
            <a:ext cx="10820400" cy="2555396"/>
          </a:xfrm>
        </p:spPr>
        <p:txBody>
          <a:bodyPr>
            <a:normAutofit/>
          </a:bodyPr>
          <a:lstStyle/>
          <a:p>
            <a:pPr marL="0" indent="0">
              <a:buNone/>
            </a:pPr>
            <a:r>
              <a:rPr lang="it-IT" sz="2800" dirty="0" err="1">
                <a:latin typeface="Garamond" panose="02020404030301010803" pitchFamily="18" charset="0"/>
              </a:rPr>
              <a:t>We</a:t>
            </a:r>
            <a:r>
              <a:rPr lang="it-IT" sz="2800" dirty="0">
                <a:latin typeface="Garamond" panose="02020404030301010803" pitchFamily="18" charset="0"/>
              </a:rPr>
              <a:t> </a:t>
            </a:r>
            <a:r>
              <a:rPr lang="it-IT" sz="2800" dirty="0" err="1">
                <a:latin typeface="Garamond" panose="02020404030301010803" pitchFamily="18" charset="0"/>
              </a:rPr>
              <a:t>wrote</a:t>
            </a:r>
            <a:r>
              <a:rPr lang="it-IT" sz="2800" dirty="0">
                <a:latin typeface="Garamond" panose="02020404030301010803" pitchFamily="18" charset="0"/>
              </a:rPr>
              <a:t> a </a:t>
            </a:r>
            <a:r>
              <a:rPr lang="it-IT" sz="2800" dirty="0" err="1">
                <a:latin typeface="Garamond" panose="02020404030301010803" pitchFamily="18" charset="0"/>
              </a:rPr>
              <a:t>Python</a:t>
            </a:r>
            <a:r>
              <a:rPr lang="it-IT" sz="2800" dirty="0">
                <a:latin typeface="Garamond" panose="02020404030301010803" pitchFamily="18" charset="0"/>
              </a:rPr>
              <a:t> software </a:t>
            </a:r>
            <a:r>
              <a:rPr lang="it-IT" sz="2800" dirty="0" err="1">
                <a:latin typeface="Garamond" panose="02020404030301010803" pitchFamily="18" charset="0"/>
              </a:rPr>
              <a:t>that</a:t>
            </a:r>
            <a:r>
              <a:rPr lang="it-IT" sz="2800" dirty="0">
                <a:latin typeface="Garamond" panose="02020404030301010803" pitchFamily="18" charset="0"/>
              </a:rPr>
              <a:t> a </a:t>
            </a:r>
            <a:r>
              <a:rPr lang="it-IT" sz="2800" dirty="0" err="1">
                <a:latin typeface="Garamond" panose="02020404030301010803" pitchFamily="18" charset="0"/>
              </a:rPr>
              <a:t>given</a:t>
            </a:r>
            <a:r>
              <a:rPr lang="it-IT" sz="2800" dirty="0">
                <a:latin typeface="Garamond" panose="02020404030301010803" pitchFamily="18" charset="0"/>
              </a:rPr>
              <a:t> a conference in input, </a:t>
            </a:r>
            <a:r>
              <a:rPr lang="it-IT" sz="2800" dirty="0" err="1">
                <a:latin typeface="Garamond" panose="02020404030301010803" pitchFamily="18" charset="0"/>
              </a:rPr>
              <a:t>returns</a:t>
            </a:r>
            <a:r>
              <a:rPr lang="it-IT" sz="2800" dirty="0">
                <a:latin typeface="Garamond" panose="02020404030301010803" pitchFamily="18" charset="0"/>
              </a:rPr>
              <a:t> the </a:t>
            </a:r>
            <a:r>
              <a:rPr lang="it-IT" sz="2800" dirty="0" err="1">
                <a:latin typeface="Garamond" panose="02020404030301010803" pitchFamily="18" charset="0"/>
              </a:rPr>
              <a:t>subgraph</a:t>
            </a:r>
            <a:r>
              <a:rPr lang="it-IT" sz="2800" dirty="0">
                <a:latin typeface="Garamond" panose="02020404030301010803" pitchFamily="18" charset="0"/>
              </a:rPr>
              <a:t> </a:t>
            </a:r>
            <a:r>
              <a:rPr lang="it-IT" sz="2800" dirty="0" err="1">
                <a:latin typeface="Garamond" panose="02020404030301010803" pitchFamily="18" charset="0"/>
              </a:rPr>
              <a:t>induced</a:t>
            </a:r>
            <a:r>
              <a:rPr lang="it-IT" sz="2800" dirty="0">
                <a:latin typeface="Garamond" panose="02020404030301010803" pitchFamily="18" charset="0"/>
              </a:rPr>
              <a:t> by the set of </a:t>
            </a:r>
            <a:r>
              <a:rPr lang="it-IT" sz="2800" dirty="0" err="1">
                <a:latin typeface="Garamond" panose="02020404030301010803" pitchFamily="18" charset="0"/>
              </a:rPr>
              <a:t>authors</a:t>
            </a:r>
            <a:r>
              <a:rPr lang="it-IT" sz="2800" dirty="0">
                <a:latin typeface="Garamond" panose="02020404030301010803" pitchFamily="18" charset="0"/>
              </a:rPr>
              <a:t> </a:t>
            </a:r>
            <a:r>
              <a:rPr lang="it-IT" sz="2800" dirty="0" err="1">
                <a:latin typeface="Garamond" panose="02020404030301010803" pitchFamily="18" charset="0"/>
              </a:rPr>
              <a:t>who</a:t>
            </a:r>
            <a:r>
              <a:rPr lang="it-IT" sz="2800" dirty="0">
                <a:latin typeface="Garamond" panose="02020404030301010803" pitchFamily="18" charset="0"/>
              </a:rPr>
              <a:t> </a:t>
            </a:r>
            <a:r>
              <a:rPr lang="it-IT" sz="2800" dirty="0" err="1">
                <a:latin typeface="Garamond" panose="02020404030301010803" pitchFamily="18" charset="0"/>
              </a:rPr>
              <a:t>published</a:t>
            </a:r>
            <a:r>
              <a:rPr lang="it-IT" sz="2800" dirty="0">
                <a:latin typeface="Garamond" panose="02020404030301010803" pitchFamily="18" charset="0"/>
              </a:rPr>
              <a:t> </a:t>
            </a:r>
            <a:r>
              <a:rPr lang="it-IT" sz="2800" dirty="0" err="1">
                <a:latin typeface="Garamond" panose="02020404030301010803" pitchFamily="18" charset="0"/>
              </a:rPr>
              <a:t>at</a:t>
            </a:r>
            <a:r>
              <a:rPr lang="it-IT" sz="2800" dirty="0">
                <a:latin typeface="Garamond" panose="02020404030301010803" pitchFamily="18" charset="0"/>
              </a:rPr>
              <a:t> the input conference </a:t>
            </a:r>
            <a:r>
              <a:rPr lang="it-IT" sz="2800" dirty="0" err="1">
                <a:latin typeface="Garamond" panose="02020404030301010803" pitchFamily="18" charset="0"/>
              </a:rPr>
              <a:t>at</a:t>
            </a:r>
            <a:r>
              <a:rPr lang="it-IT" sz="2800" dirty="0">
                <a:latin typeface="Garamond" panose="02020404030301010803" pitchFamily="18" charset="0"/>
              </a:rPr>
              <a:t> </a:t>
            </a:r>
            <a:r>
              <a:rPr lang="it-IT" sz="2800" dirty="0" err="1">
                <a:latin typeface="Garamond" panose="02020404030301010803" pitchFamily="18" charset="0"/>
              </a:rPr>
              <a:t>least</a:t>
            </a:r>
            <a:r>
              <a:rPr lang="it-IT" sz="2800" dirty="0">
                <a:latin typeface="Garamond" panose="02020404030301010803" pitchFamily="18" charset="0"/>
              </a:rPr>
              <a:t> once.</a:t>
            </a:r>
          </a:p>
          <a:p>
            <a:pPr marL="0" indent="0">
              <a:buNone/>
            </a:pPr>
            <a:endParaRPr lang="it-IT" sz="2800" dirty="0">
              <a:latin typeface="Garamond" panose="02020404030301010803" pitchFamily="18" charset="0"/>
            </a:endParaRPr>
          </a:p>
          <a:p>
            <a:pPr marL="0" indent="0">
              <a:buNone/>
            </a:pPr>
            <a:r>
              <a:rPr lang="it-IT" sz="2800" dirty="0">
                <a:latin typeface="Garamond" panose="02020404030301010803" pitchFamily="18" charset="0"/>
              </a:rPr>
              <a:t>Once </a:t>
            </a:r>
            <a:r>
              <a:rPr lang="it-IT" sz="2800" dirty="0" err="1">
                <a:latin typeface="Garamond" panose="02020404030301010803" pitchFamily="18" charset="0"/>
              </a:rPr>
              <a:t>we</a:t>
            </a:r>
            <a:r>
              <a:rPr lang="it-IT" sz="2800" dirty="0">
                <a:latin typeface="Garamond" panose="02020404030301010803" pitchFamily="18" charset="0"/>
              </a:rPr>
              <a:t> </a:t>
            </a:r>
            <a:r>
              <a:rPr lang="it-IT" sz="2800" dirty="0" err="1">
                <a:latin typeface="Garamond" panose="02020404030301010803" pitchFamily="18" charset="0"/>
              </a:rPr>
              <a:t>have</a:t>
            </a:r>
            <a:r>
              <a:rPr lang="it-IT" sz="2800" dirty="0">
                <a:latin typeface="Garamond" panose="02020404030301010803" pitchFamily="18" charset="0"/>
              </a:rPr>
              <a:t> the </a:t>
            </a:r>
            <a:r>
              <a:rPr lang="it-IT" sz="2800" dirty="0" err="1">
                <a:latin typeface="Garamond" panose="02020404030301010803" pitchFamily="18" charset="0"/>
              </a:rPr>
              <a:t>graph</a:t>
            </a:r>
            <a:r>
              <a:rPr lang="it-IT" sz="2800" dirty="0">
                <a:latin typeface="Garamond" panose="02020404030301010803" pitchFamily="18" charset="0"/>
              </a:rPr>
              <a:t>, </a:t>
            </a:r>
            <a:r>
              <a:rPr lang="it-IT" sz="2800" dirty="0" err="1">
                <a:latin typeface="Garamond" panose="02020404030301010803" pitchFamily="18" charset="0"/>
              </a:rPr>
              <a:t>we</a:t>
            </a:r>
            <a:r>
              <a:rPr lang="it-IT" sz="2800" dirty="0">
                <a:latin typeface="Garamond" panose="02020404030301010803" pitchFamily="18" charset="0"/>
              </a:rPr>
              <a:t> </a:t>
            </a:r>
            <a:r>
              <a:rPr lang="it-IT" sz="2800" dirty="0" err="1">
                <a:latin typeface="Garamond" panose="02020404030301010803" pitchFamily="18" charset="0"/>
              </a:rPr>
              <a:t>computed</a:t>
            </a:r>
            <a:r>
              <a:rPr lang="it-IT" sz="2800" dirty="0">
                <a:latin typeface="Garamond" panose="02020404030301010803" pitchFamily="18" charset="0"/>
              </a:rPr>
              <a:t> some </a:t>
            </a:r>
            <a:r>
              <a:rPr lang="it-IT" sz="2800" dirty="0" err="1">
                <a:latin typeface="Garamond" panose="02020404030301010803" pitchFamily="18" charset="0"/>
              </a:rPr>
              <a:t>centralities</a:t>
            </a:r>
            <a:r>
              <a:rPr lang="it-IT" sz="2800" dirty="0">
                <a:latin typeface="Garamond" panose="02020404030301010803" pitchFamily="18" charset="0"/>
              </a:rPr>
              <a:t> </a:t>
            </a:r>
            <a:r>
              <a:rPr lang="it-IT" sz="2800" dirty="0" err="1">
                <a:latin typeface="Garamond" panose="02020404030301010803" pitchFamily="18" charset="0"/>
              </a:rPr>
              <a:t>measures</a:t>
            </a:r>
            <a:endParaRPr lang="it-IT" sz="2800" dirty="0">
              <a:latin typeface="Garamond" panose="02020404030301010803" pitchFamily="18" charset="0"/>
            </a:endParaRPr>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6724" y="630781"/>
            <a:ext cx="1401613" cy="1401613"/>
          </a:xfrm>
          <a:prstGeom prst="rect">
            <a:avLst/>
          </a:prstGeom>
        </p:spPr>
      </p:pic>
      <p:sp>
        <p:nvSpPr>
          <p:cNvPr id="5" name="Rettangolo 4">
            <a:extLst>
              <a:ext uri="{FF2B5EF4-FFF2-40B4-BE49-F238E27FC236}">
                <a16:creationId xmlns:a16="http://schemas.microsoft.com/office/drawing/2014/main" id="{67E96A43-11C5-466A-A41B-BF5633D6C221}"/>
              </a:ext>
            </a:extLst>
          </p:cNvPr>
          <p:cNvSpPr/>
          <p:nvPr/>
        </p:nvSpPr>
        <p:spPr>
          <a:xfrm>
            <a:off x="1962045" y="2951946"/>
            <a:ext cx="7689413" cy="954107"/>
          </a:xfrm>
          <a:prstGeom prst="rect">
            <a:avLst/>
          </a:prstGeom>
        </p:spPr>
        <p:txBody>
          <a:bodyPr wrap="none">
            <a:spAutoFit/>
          </a:bodyPr>
          <a:lstStyle/>
          <a:p>
            <a:pPr algn="ctr"/>
            <a:r>
              <a:rPr lang="it-IT" sz="2800" dirty="0" err="1">
                <a:latin typeface="Garamond" panose="02020404030301010803" pitchFamily="18" charset="0"/>
              </a:rPr>
              <a:t>We</a:t>
            </a:r>
            <a:r>
              <a:rPr lang="it-IT" sz="2800" dirty="0">
                <a:latin typeface="Garamond" panose="02020404030301010803" pitchFamily="18" charset="0"/>
              </a:rPr>
              <a:t> </a:t>
            </a:r>
            <a:r>
              <a:rPr lang="it-IT" sz="2800" dirty="0" err="1">
                <a:latin typeface="Garamond" panose="02020404030301010803" pitchFamily="18" charset="0"/>
              </a:rPr>
              <a:t>want</a:t>
            </a:r>
            <a:r>
              <a:rPr lang="it-IT" sz="2800" dirty="0">
                <a:latin typeface="Garamond" panose="02020404030301010803" pitchFamily="18" charset="0"/>
              </a:rPr>
              <a:t> to compute some </a:t>
            </a:r>
            <a:r>
              <a:rPr lang="it-IT" sz="2800" dirty="0" err="1">
                <a:latin typeface="Garamond" panose="02020404030301010803" pitchFamily="18" charset="0"/>
              </a:rPr>
              <a:t>statistics</a:t>
            </a:r>
            <a:r>
              <a:rPr lang="it-IT" sz="2800" dirty="0">
                <a:latin typeface="Garamond" panose="02020404030301010803" pitchFamily="18" charset="0"/>
              </a:rPr>
              <a:t> and </a:t>
            </a:r>
            <a:r>
              <a:rPr lang="it-IT" sz="2800" dirty="0" err="1">
                <a:latin typeface="Garamond" panose="02020404030301010803" pitchFamily="18" charset="0"/>
              </a:rPr>
              <a:t>visualizations</a:t>
            </a:r>
            <a:endParaRPr lang="it-IT" sz="2800" dirty="0">
              <a:latin typeface="Garamond" panose="02020404030301010803" pitchFamily="18" charset="0"/>
            </a:endParaRPr>
          </a:p>
          <a:p>
            <a:pPr algn="ctr"/>
            <a:r>
              <a:rPr lang="it-IT" sz="2800" dirty="0">
                <a:latin typeface="Garamond" panose="02020404030301010803" pitchFamily="18" charset="0"/>
              </a:rPr>
              <a:t>On </a:t>
            </a:r>
            <a:r>
              <a:rPr lang="it-IT" sz="2800" dirty="0" err="1">
                <a:latin typeface="Garamond" panose="02020404030301010803" pitchFamily="18" charset="0"/>
              </a:rPr>
              <a:t>our</a:t>
            </a:r>
            <a:r>
              <a:rPr lang="it-IT" sz="2800" dirty="0">
                <a:latin typeface="Garamond" panose="02020404030301010803" pitchFamily="18" charset="0"/>
              </a:rPr>
              <a:t> data</a:t>
            </a:r>
          </a:p>
        </p:txBody>
      </p:sp>
    </p:spTree>
    <p:extLst>
      <p:ext uri="{BB962C8B-B14F-4D97-AF65-F5344CB8AC3E}">
        <p14:creationId xmlns:p14="http://schemas.microsoft.com/office/powerpoint/2010/main" val="94384231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4"/>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16" presetClass="exit" presetSubtype="21" fill="hold" grpId="0" nodeType="clickEffect">
                                  <p:stCondLst>
                                    <p:cond delay="0"/>
                                  </p:stCondLst>
                                  <p:childTnLst>
                                    <p:animEffect transition="out" filter="barn(inVertical)">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par>
                          <p:cTn id="12" fill="hold">
                            <p:stCondLst>
                              <p:cond delay="500"/>
                            </p:stCondLst>
                            <p:childTnLst>
                              <p:par>
                                <p:cTn id="13" presetID="14" presetClass="entr" presetSubtype="10" fill="hold" grpId="0"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5" dur="500"/>
                                        <p:tgtEl>
                                          <p:spTgt spid="3">
                                            <p:txEl>
                                              <p:pRg st="0" end="0"/>
                                            </p:txEl>
                                          </p:spTgt>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85800" y="764373"/>
            <a:ext cx="10820400" cy="1293028"/>
          </a:xfrm>
        </p:spPr>
        <p:txBody>
          <a:bodyPr/>
          <a:lstStyle/>
          <a:p>
            <a:pPr algn="ctr"/>
            <a:r>
              <a:rPr lang="it-IT" dirty="0" err="1">
                <a:latin typeface="Garamond" panose="02020404030301010803" pitchFamily="18" charset="0"/>
              </a:rPr>
              <a:t>Centrality</a:t>
            </a:r>
            <a:r>
              <a:rPr lang="it-IT" dirty="0">
                <a:latin typeface="Garamond" panose="02020404030301010803" pitchFamily="18" charset="0"/>
              </a:rPr>
              <a:t> </a:t>
            </a:r>
            <a:r>
              <a:rPr lang="it-IT" dirty="0" err="1">
                <a:latin typeface="Garamond" panose="02020404030301010803" pitchFamily="18" charset="0"/>
              </a:rPr>
              <a:t>measures</a:t>
            </a:r>
            <a:endParaRPr lang="it-IT" dirty="0">
              <a:latin typeface="Garamond" panose="02020404030301010803" pitchFamily="18" charset="0"/>
            </a:endParaRPr>
          </a:p>
        </p:txBody>
      </p:sp>
      <mc:AlternateContent xmlns:mc="http://schemas.openxmlformats.org/markup-compatibility/2006" xmlns:a14="http://schemas.microsoft.com/office/drawing/2010/main">
        <mc:Choice Requires="a14">
          <p:sp>
            <p:nvSpPr>
              <p:cNvPr id="3" name="Segnaposto contenuto 2"/>
              <p:cNvSpPr>
                <a:spLocks noGrp="1"/>
              </p:cNvSpPr>
              <p:nvPr>
                <p:ph idx="1"/>
              </p:nvPr>
            </p:nvSpPr>
            <p:spPr>
              <a:xfrm>
                <a:off x="685800" y="2057402"/>
                <a:ext cx="10820400" cy="4161284"/>
              </a:xfrm>
            </p:spPr>
            <p:txBody>
              <a:bodyPr>
                <a:normAutofit/>
              </a:bodyPr>
              <a:lstStyle/>
              <a:p>
                <a:pPr marL="0" indent="0">
                  <a:buNone/>
                </a:pPr>
                <a:r>
                  <a:rPr lang="en-US" sz="2400" dirty="0">
                    <a:latin typeface="Garamond" panose="02020404030301010803" pitchFamily="18" charset="0"/>
                  </a:rPr>
                  <a:t>In graph theory and network analysis, </a:t>
                </a:r>
                <a:r>
                  <a:rPr lang="en-US" sz="2400" b="1" dirty="0">
                    <a:latin typeface="Garamond" panose="02020404030301010803" pitchFamily="18" charset="0"/>
                  </a:rPr>
                  <a:t>indicators of centrality </a:t>
                </a:r>
                <a:r>
                  <a:rPr lang="en-US" sz="2400" dirty="0">
                    <a:latin typeface="Garamond" panose="02020404030301010803" pitchFamily="18" charset="0"/>
                  </a:rPr>
                  <a:t>identify the most important vertices within a graph.</a:t>
                </a:r>
              </a:p>
              <a:p>
                <a:pPr marL="0" indent="0">
                  <a:buNone/>
                </a:pPr>
                <a:endParaRPr lang="en-US" b="1" dirty="0"/>
              </a:p>
              <a:p>
                <a:pPr marL="0" indent="0">
                  <a:buNone/>
                </a:pPr>
                <a:r>
                  <a:rPr lang="en-US" b="1" dirty="0"/>
                  <a:t>1. </a:t>
                </a:r>
                <a:r>
                  <a:rPr lang="en-US" sz="2400" b="1" dirty="0">
                    <a:latin typeface="Garamond" panose="02020404030301010803" pitchFamily="18" charset="0"/>
                  </a:rPr>
                  <a:t>Degree Centrality</a:t>
                </a:r>
                <a:r>
                  <a:rPr lang="en-US" b="1" dirty="0"/>
                  <a:t>			</a:t>
                </a:r>
                <a14:m>
                  <m:oMath xmlns:m="http://schemas.openxmlformats.org/officeDocument/2006/math">
                    <m:sSub>
                      <m:sSubPr>
                        <m:ctrlPr>
                          <a:rPr lang="it-IT" i="1">
                            <a:latin typeface="Cambria Math" panose="02040503050406030204" pitchFamily="18" charset="0"/>
                          </a:rPr>
                        </m:ctrlPr>
                      </m:sSubPr>
                      <m:e>
                        <m:r>
                          <a:rPr lang="en-US" b="0" i="1">
                            <a:latin typeface="Cambria Math" panose="02040503050406030204" pitchFamily="18" charset="0"/>
                          </a:rPr>
                          <m:t>𝐶</m:t>
                        </m:r>
                      </m:e>
                      <m:sub>
                        <m:r>
                          <a:rPr lang="en-US" b="0" i="1">
                            <a:latin typeface="Cambria Math" panose="02040503050406030204" pitchFamily="18" charset="0"/>
                          </a:rPr>
                          <m:t>𝐷</m:t>
                        </m:r>
                      </m:sub>
                    </m:sSub>
                    <m:d>
                      <m:dPr>
                        <m:ctrlPr>
                          <a:rPr lang="it-IT" i="1">
                            <a:latin typeface="Cambria Math" panose="02040503050406030204" pitchFamily="18" charset="0"/>
                          </a:rPr>
                        </m:ctrlPr>
                      </m:dPr>
                      <m:e>
                        <m:r>
                          <a:rPr lang="en-US" b="0" i="1">
                            <a:latin typeface="Cambria Math" panose="02040503050406030204" pitchFamily="18" charset="0"/>
                          </a:rPr>
                          <m:t>𝑣</m:t>
                        </m:r>
                      </m:e>
                    </m:d>
                    <m:r>
                      <a:rPr lang="en-US" b="0" i="1">
                        <a:latin typeface="Cambria Math" panose="02040503050406030204" pitchFamily="18" charset="0"/>
                      </a:rPr>
                      <m:t>=</m:t>
                    </m:r>
                    <m:r>
                      <a:rPr lang="en-US" b="0" i="1">
                        <a:latin typeface="Cambria Math" panose="02040503050406030204" pitchFamily="18" charset="0"/>
                      </a:rPr>
                      <m:t>𝑑𝑒𝑔</m:t>
                    </m:r>
                    <m:r>
                      <a:rPr lang="en-US" b="0" i="1">
                        <a:latin typeface="Cambria Math" panose="02040503050406030204" pitchFamily="18" charset="0"/>
                      </a:rPr>
                      <m:t>(</m:t>
                    </m:r>
                    <m:r>
                      <a:rPr lang="en-US" b="0" i="1">
                        <a:latin typeface="Cambria Math" panose="02040503050406030204" pitchFamily="18" charset="0"/>
                      </a:rPr>
                      <m:t>𝑣</m:t>
                    </m:r>
                    <m:r>
                      <a:rPr lang="en-US" b="0" i="1">
                        <a:latin typeface="Cambria Math" panose="02040503050406030204" pitchFamily="18" charset="0"/>
                      </a:rPr>
                      <m:t>)</m:t>
                    </m:r>
                  </m:oMath>
                </a14:m>
                <a:endParaRPr lang="it-IT" dirty="0"/>
              </a:p>
              <a:p>
                <a:pPr marL="0" indent="0">
                  <a:buNone/>
                </a:pPr>
                <a:endParaRPr lang="it-IT" dirty="0"/>
              </a:p>
              <a:p>
                <a:pPr marL="0" indent="0">
                  <a:buNone/>
                </a:pPr>
                <a:r>
                  <a:rPr lang="it-IT" b="1" dirty="0"/>
                  <a:t>2.</a:t>
                </a:r>
                <a:r>
                  <a:rPr lang="it-IT" dirty="0"/>
                  <a:t> </a:t>
                </a:r>
                <a:r>
                  <a:rPr lang="en-US" sz="2400" b="1" dirty="0">
                    <a:latin typeface="Garamond" panose="02020404030301010803" pitchFamily="18" charset="0"/>
                  </a:rPr>
                  <a:t>Closeness Centrality</a:t>
                </a:r>
                <a:r>
                  <a:rPr lang="it-IT" sz="2400" dirty="0">
                    <a:latin typeface="Garamond" panose="02020404030301010803" pitchFamily="18" charset="0"/>
                  </a:rPr>
                  <a:t> </a:t>
                </a:r>
                <a:r>
                  <a:rPr lang="it-IT" dirty="0"/>
                  <a:t>		</a:t>
                </a:r>
                <a14:m>
                  <m:oMath xmlns:m="http://schemas.openxmlformats.org/officeDocument/2006/math">
                    <m:r>
                      <a:rPr lang="it-IT" i="1">
                        <a:latin typeface="Cambria Math" panose="02040503050406030204" pitchFamily="18" charset="0"/>
                      </a:rPr>
                      <m:t>𝐶</m:t>
                    </m:r>
                    <m:d>
                      <m:dPr>
                        <m:ctrlPr>
                          <a:rPr lang="it-IT" i="1">
                            <a:latin typeface="Cambria Math" panose="02040503050406030204" pitchFamily="18" charset="0"/>
                          </a:rPr>
                        </m:ctrlPr>
                      </m:dPr>
                      <m:e>
                        <m:r>
                          <a:rPr lang="it-IT" i="1">
                            <a:latin typeface="Cambria Math" panose="02040503050406030204" pitchFamily="18" charset="0"/>
                          </a:rPr>
                          <m:t>𝑢</m:t>
                        </m:r>
                      </m:e>
                    </m:d>
                    <m:r>
                      <a:rPr lang="it-IT" i="1">
                        <a:latin typeface="Cambria Math" panose="02040503050406030204" pitchFamily="18" charset="0"/>
                      </a:rPr>
                      <m:t>=</m:t>
                    </m:r>
                    <m:f>
                      <m:fPr>
                        <m:ctrlPr>
                          <a:rPr lang="it-IT" i="1">
                            <a:latin typeface="Cambria Math" panose="02040503050406030204" pitchFamily="18" charset="0"/>
                          </a:rPr>
                        </m:ctrlPr>
                      </m:fPr>
                      <m:num>
                        <m:r>
                          <a:rPr lang="it-IT" i="1">
                            <a:latin typeface="Cambria Math" panose="02040503050406030204" pitchFamily="18" charset="0"/>
                          </a:rPr>
                          <m:t>𝑛</m:t>
                        </m:r>
                        <m:r>
                          <a:rPr lang="it-IT" i="1">
                            <a:latin typeface="Cambria Math" panose="02040503050406030204" pitchFamily="18" charset="0"/>
                          </a:rPr>
                          <m:t>−1</m:t>
                        </m:r>
                      </m:num>
                      <m:den>
                        <m:nary>
                          <m:naryPr>
                            <m:chr m:val="∑"/>
                            <m:limLoc m:val="subSup"/>
                            <m:ctrlPr>
                              <a:rPr lang="it-IT" i="1">
                                <a:latin typeface="Cambria Math" panose="02040503050406030204" pitchFamily="18" charset="0"/>
                              </a:rPr>
                            </m:ctrlPr>
                          </m:naryPr>
                          <m:sub>
                            <m:r>
                              <a:rPr lang="it-IT" i="1">
                                <a:latin typeface="Cambria Math" panose="02040503050406030204" pitchFamily="18" charset="0"/>
                              </a:rPr>
                              <m:t>𝑣</m:t>
                            </m:r>
                            <m:r>
                              <a:rPr lang="it-IT" i="1">
                                <a:latin typeface="Cambria Math" panose="02040503050406030204" pitchFamily="18" charset="0"/>
                              </a:rPr>
                              <m:t>=1</m:t>
                            </m:r>
                          </m:sub>
                          <m:sup>
                            <m:r>
                              <a:rPr lang="it-IT" i="1">
                                <a:latin typeface="Cambria Math" panose="02040503050406030204" pitchFamily="18" charset="0"/>
                              </a:rPr>
                              <m:t>𝑛</m:t>
                            </m:r>
                            <m:r>
                              <a:rPr lang="it-IT" i="1">
                                <a:latin typeface="Cambria Math" panose="02040503050406030204" pitchFamily="18" charset="0"/>
                              </a:rPr>
                              <m:t>−1</m:t>
                            </m:r>
                          </m:sup>
                          <m:e>
                            <m:r>
                              <a:rPr lang="it-IT" i="1">
                                <a:latin typeface="Cambria Math" panose="02040503050406030204" pitchFamily="18" charset="0"/>
                              </a:rPr>
                              <m:t>𝑑</m:t>
                            </m:r>
                            <m:r>
                              <a:rPr lang="it-IT" i="1">
                                <a:latin typeface="Cambria Math" panose="02040503050406030204" pitchFamily="18" charset="0"/>
                              </a:rPr>
                              <m:t>(</m:t>
                            </m:r>
                            <m:r>
                              <a:rPr lang="it-IT" i="1">
                                <a:latin typeface="Cambria Math" panose="02040503050406030204" pitchFamily="18" charset="0"/>
                              </a:rPr>
                              <m:t>𝑣</m:t>
                            </m:r>
                            <m:r>
                              <a:rPr lang="it-IT" i="1">
                                <a:latin typeface="Cambria Math" panose="02040503050406030204" pitchFamily="18" charset="0"/>
                              </a:rPr>
                              <m:t>,</m:t>
                            </m:r>
                            <m:r>
                              <a:rPr lang="it-IT" i="1">
                                <a:latin typeface="Cambria Math" panose="02040503050406030204" pitchFamily="18" charset="0"/>
                              </a:rPr>
                              <m:t>𝑢</m:t>
                            </m:r>
                            <m:r>
                              <a:rPr lang="it-IT" i="1">
                                <a:latin typeface="Cambria Math" panose="02040503050406030204" pitchFamily="18" charset="0"/>
                              </a:rPr>
                              <m:t>)</m:t>
                            </m:r>
                          </m:e>
                        </m:nary>
                      </m:den>
                    </m:f>
                  </m:oMath>
                </a14:m>
                <a:endParaRPr lang="it-IT" dirty="0"/>
              </a:p>
              <a:p>
                <a:pPr marL="0" indent="0">
                  <a:buNone/>
                </a:pPr>
                <a:endParaRPr lang="it-IT" b="1" dirty="0"/>
              </a:p>
              <a:p>
                <a:pPr marL="0" indent="0">
                  <a:buNone/>
                </a:pPr>
                <a:r>
                  <a:rPr lang="it-IT" b="1" dirty="0"/>
                  <a:t>3.</a:t>
                </a:r>
                <a:r>
                  <a:rPr lang="it-IT" dirty="0"/>
                  <a:t> </a:t>
                </a:r>
                <a:r>
                  <a:rPr lang="en-US" sz="2400" b="1" dirty="0" err="1">
                    <a:latin typeface="Garamond" panose="02020404030301010803" pitchFamily="18" charset="0"/>
                  </a:rPr>
                  <a:t>Betweenness</a:t>
                </a:r>
                <a:r>
                  <a:rPr lang="en-US" sz="2400" b="1" dirty="0">
                    <a:latin typeface="Garamond" panose="02020404030301010803" pitchFamily="18" charset="0"/>
                  </a:rPr>
                  <a:t> Centrality</a:t>
                </a:r>
                <a:r>
                  <a:rPr lang="en-US" b="1" dirty="0"/>
                  <a:t>		</a:t>
                </a:r>
                <a14:m>
                  <m:oMath xmlns:m="http://schemas.openxmlformats.org/officeDocument/2006/math">
                    <m:sSub>
                      <m:sSubPr>
                        <m:ctrlPr>
                          <a:rPr lang="it-IT" i="1">
                            <a:latin typeface="Cambria Math" panose="02040503050406030204" pitchFamily="18" charset="0"/>
                          </a:rPr>
                        </m:ctrlPr>
                      </m:sSubPr>
                      <m:e>
                        <m:r>
                          <a:rPr lang="it-IT" i="1">
                            <a:latin typeface="Cambria Math" panose="02040503050406030204" pitchFamily="18" charset="0"/>
                          </a:rPr>
                          <m:t>𝐶</m:t>
                        </m:r>
                      </m:e>
                      <m:sub>
                        <m:r>
                          <a:rPr lang="it-IT" i="1">
                            <a:latin typeface="Cambria Math" panose="02040503050406030204" pitchFamily="18" charset="0"/>
                          </a:rPr>
                          <m:t>𝐵</m:t>
                        </m:r>
                      </m:sub>
                    </m:sSub>
                    <m:d>
                      <m:dPr>
                        <m:ctrlPr>
                          <a:rPr lang="it-IT" i="1">
                            <a:latin typeface="Cambria Math" panose="02040503050406030204" pitchFamily="18" charset="0"/>
                          </a:rPr>
                        </m:ctrlPr>
                      </m:dPr>
                      <m:e>
                        <m:r>
                          <a:rPr lang="it-IT" i="1">
                            <a:latin typeface="Cambria Math" panose="02040503050406030204" pitchFamily="18" charset="0"/>
                          </a:rPr>
                          <m:t>𝑣</m:t>
                        </m:r>
                      </m:e>
                    </m:d>
                    <m:r>
                      <a:rPr lang="it-IT" i="1">
                        <a:latin typeface="Cambria Math" panose="02040503050406030204" pitchFamily="18" charset="0"/>
                      </a:rPr>
                      <m:t>=</m:t>
                    </m:r>
                    <m:nary>
                      <m:naryPr>
                        <m:chr m:val="∑"/>
                        <m:limLoc m:val="undOvr"/>
                        <m:supHide m:val="on"/>
                        <m:ctrlPr>
                          <a:rPr lang="it-IT" i="1">
                            <a:latin typeface="Cambria Math" panose="02040503050406030204" pitchFamily="18" charset="0"/>
                          </a:rPr>
                        </m:ctrlPr>
                      </m:naryPr>
                      <m:sub>
                        <m:r>
                          <a:rPr lang="it-IT" i="1">
                            <a:latin typeface="Cambria Math" panose="02040503050406030204" pitchFamily="18" charset="0"/>
                          </a:rPr>
                          <m:t>𝑠</m:t>
                        </m:r>
                        <m:r>
                          <a:rPr lang="it-IT" i="1">
                            <a:latin typeface="Cambria Math" panose="02040503050406030204" pitchFamily="18" charset="0"/>
                          </a:rPr>
                          <m:t>,</m:t>
                        </m:r>
                        <m:r>
                          <a:rPr lang="it-IT" i="1">
                            <a:latin typeface="Cambria Math" panose="02040503050406030204" pitchFamily="18" charset="0"/>
                          </a:rPr>
                          <m:t>𝑡</m:t>
                        </m:r>
                        <m:r>
                          <a:rPr lang="it-IT" i="1">
                            <a:latin typeface="Cambria Math" panose="02040503050406030204" pitchFamily="18" charset="0"/>
                          </a:rPr>
                          <m:t>∈</m:t>
                        </m:r>
                        <m:r>
                          <a:rPr lang="it-IT" i="1">
                            <a:latin typeface="Cambria Math" panose="02040503050406030204" pitchFamily="18" charset="0"/>
                          </a:rPr>
                          <m:t>𝑉</m:t>
                        </m:r>
                      </m:sub>
                      <m:sup/>
                      <m:e>
                        <m:f>
                          <m:fPr>
                            <m:ctrlPr>
                              <a:rPr lang="it-IT" i="1">
                                <a:latin typeface="Cambria Math" panose="02040503050406030204" pitchFamily="18" charset="0"/>
                              </a:rPr>
                            </m:ctrlPr>
                          </m:fPr>
                          <m:num>
                            <m:r>
                              <a:rPr lang="it-IT" i="1">
                                <a:latin typeface="Cambria Math" panose="02040503050406030204" pitchFamily="18" charset="0"/>
                              </a:rPr>
                              <m:t>𝜎</m:t>
                            </m:r>
                            <m:r>
                              <a:rPr lang="it-IT" i="1">
                                <a:latin typeface="Cambria Math" panose="02040503050406030204" pitchFamily="18" charset="0"/>
                              </a:rPr>
                              <m:t>(</m:t>
                            </m:r>
                            <m:r>
                              <a:rPr lang="it-IT" i="1">
                                <a:latin typeface="Cambria Math" panose="02040503050406030204" pitchFamily="18" charset="0"/>
                              </a:rPr>
                              <m:t>𝑠</m:t>
                            </m:r>
                            <m:r>
                              <a:rPr lang="it-IT" i="1">
                                <a:latin typeface="Cambria Math" panose="02040503050406030204" pitchFamily="18" charset="0"/>
                              </a:rPr>
                              <m:t>,</m:t>
                            </m:r>
                            <m:r>
                              <a:rPr lang="it-IT" i="1">
                                <a:latin typeface="Cambria Math" panose="02040503050406030204" pitchFamily="18" charset="0"/>
                              </a:rPr>
                              <m:t>𝑡</m:t>
                            </m:r>
                            <m:r>
                              <a:rPr lang="it-IT" i="1">
                                <a:latin typeface="Cambria Math" panose="02040503050406030204" pitchFamily="18" charset="0"/>
                              </a:rPr>
                              <m:t>|</m:t>
                            </m:r>
                            <m:r>
                              <a:rPr lang="it-IT" i="1">
                                <a:latin typeface="Cambria Math" panose="02040503050406030204" pitchFamily="18" charset="0"/>
                              </a:rPr>
                              <m:t>𝑣</m:t>
                            </m:r>
                            <m:r>
                              <a:rPr lang="it-IT" i="1">
                                <a:latin typeface="Cambria Math" panose="02040503050406030204" pitchFamily="18" charset="0"/>
                              </a:rPr>
                              <m:t>)</m:t>
                            </m:r>
                          </m:num>
                          <m:den>
                            <m:r>
                              <a:rPr lang="it-IT" i="1">
                                <a:latin typeface="Cambria Math" panose="02040503050406030204" pitchFamily="18" charset="0"/>
                              </a:rPr>
                              <m:t>𝜎</m:t>
                            </m:r>
                            <m:r>
                              <a:rPr lang="it-IT" i="1">
                                <a:latin typeface="Cambria Math" panose="02040503050406030204" pitchFamily="18" charset="0"/>
                              </a:rPr>
                              <m:t>(</m:t>
                            </m:r>
                            <m:r>
                              <a:rPr lang="it-IT" i="1">
                                <a:latin typeface="Cambria Math" panose="02040503050406030204" pitchFamily="18" charset="0"/>
                              </a:rPr>
                              <m:t>𝑠</m:t>
                            </m:r>
                            <m:r>
                              <a:rPr lang="it-IT" i="1">
                                <a:latin typeface="Cambria Math" panose="02040503050406030204" pitchFamily="18" charset="0"/>
                              </a:rPr>
                              <m:t>,</m:t>
                            </m:r>
                            <m:r>
                              <a:rPr lang="it-IT" i="1">
                                <a:latin typeface="Cambria Math" panose="02040503050406030204" pitchFamily="18" charset="0"/>
                              </a:rPr>
                              <m:t>𝑡</m:t>
                            </m:r>
                            <m:r>
                              <a:rPr lang="it-IT" i="1">
                                <a:latin typeface="Cambria Math" panose="02040503050406030204" pitchFamily="18" charset="0"/>
                              </a:rPr>
                              <m:t>)</m:t>
                            </m:r>
                          </m:den>
                        </m:f>
                      </m:e>
                    </m:nary>
                  </m:oMath>
                </a14:m>
                <a:endParaRPr lang="it-IT" dirty="0"/>
              </a:p>
              <a:p>
                <a:pPr marL="0" indent="0">
                  <a:buNone/>
                </a:pPr>
                <a:endParaRPr lang="it-IT" dirty="0"/>
              </a:p>
              <a:p>
                <a:pPr marL="0" indent="0">
                  <a:buNone/>
                </a:pPr>
                <a:endParaRPr lang="it-IT" dirty="0"/>
              </a:p>
              <a:p>
                <a:pPr marL="0" indent="0">
                  <a:buNone/>
                </a:pPr>
                <a:endParaRPr lang="it-IT" dirty="0"/>
              </a:p>
            </p:txBody>
          </p:sp>
        </mc:Choice>
        <mc:Fallback xmlns="">
          <p:sp>
            <p:nvSpPr>
              <p:cNvPr id="3" name="Segnaposto contenuto 2"/>
              <p:cNvSpPr>
                <a:spLocks noGrp="1" noRot="1" noChangeAspect="1" noMove="1" noResize="1" noEditPoints="1" noAdjustHandles="1" noChangeArrowheads="1" noChangeShapeType="1" noTextEdit="1"/>
              </p:cNvSpPr>
              <p:nvPr>
                <p:ph idx="1"/>
              </p:nvPr>
            </p:nvSpPr>
            <p:spPr>
              <a:xfrm>
                <a:off x="685800" y="2057402"/>
                <a:ext cx="10820400" cy="4161284"/>
              </a:xfrm>
              <a:blipFill>
                <a:blip r:embed="rId2"/>
                <a:stretch>
                  <a:fillRect l="-901" t="-1906"/>
                </a:stretch>
              </a:blipFill>
            </p:spPr>
            <p:txBody>
              <a:bodyPr/>
              <a:lstStyle/>
              <a:p>
                <a:r>
                  <a:rPr lang="it-IT">
                    <a:noFill/>
                  </a:rPr>
                  <a:t> </a:t>
                </a:r>
              </a:p>
            </p:txBody>
          </p:sp>
        </mc:Fallback>
      </mc:AlternateContent>
    </p:spTree>
    <p:extLst>
      <p:ext uri="{BB962C8B-B14F-4D97-AF65-F5344CB8AC3E}">
        <p14:creationId xmlns:p14="http://schemas.microsoft.com/office/powerpoint/2010/main" val="159291619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 calcmode="lin" valueType="num">
                                      <p:cBhvr additive="base">
                                        <p:cTn id="1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 calcmode="lin" valueType="num">
                                      <p:cBhvr additive="base">
                                        <p:cTn id="1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Tree>
    <p:extLst>
      <p:ext uri="{BB962C8B-B14F-4D97-AF65-F5344CB8AC3E}">
        <p14:creationId xmlns:p14="http://schemas.microsoft.com/office/powerpoint/2010/main" val="179024576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ttangolo 1">
            <a:extLst>
              <a:ext uri="{FF2B5EF4-FFF2-40B4-BE49-F238E27FC236}">
                <a16:creationId xmlns:a16="http://schemas.microsoft.com/office/drawing/2014/main" id="{C0C1D7DB-1C46-4BE6-AC92-44AB0FE8F631}"/>
              </a:ext>
            </a:extLst>
          </p:cNvPr>
          <p:cNvSpPr/>
          <p:nvPr/>
        </p:nvSpPr>
        <p:spPr>
          <a:xfrm>
            <a:off x="7455159" y="354563"/>
            <a:ext cx="1539552" cy="66247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rgbClr val="FF0000"/>
                </a:solidFill>
              </a:rPr>
              <a:t>Ying </a:t>
            </a:r>
            <a:r>
              <a:rPr lang="it-IT" dirty="0" err="1">
                <a:solidFill>
                  <a:srgbClr val="FF0000"/>
                </a:solidFill>
              </a:rPr>
              <a:t>Wang</a:t>
            </a:r>
            <a:endParaRPr lang="it-IT" dirty="0">
              <a:solidFill>
                <a:srgbClr val="FF0000"/>
              </a:solidFill>
            </a:endParaRPr>
          </a:p>
          <a:p>
            <a:pPr algn="ctr"/>
            <a:r>
              <a:rPr lang="it-IT" dirty="0">
                <a:solidFill>
                  <a:srgbClr val="FF0000"/>
                </a:solidFill>
              </a:rPr>
              <a:t>id:1235</a:t>
            </a:r>
          </a:p>
        </p:txBody>
      </p:sp>
      <p:sp>
        <p:nvSpPr>
          <p:cNvPr id="6" name="Freccia a destra 5">
            <a:extLst>
              <a:ext uri="{FF2B5EF4-FFF2-40B4-BE49-F238E27FC236}">
                <a16:creationId xmlns:a16="http://schemas.microsoft.com/office/drawing/2014/main" id="{6E7C0FD7-BC1B-4E19-8BCE-E2E9A4818BF8}"/>
              </a:ext>
            </a:extLst>
          </p:cNvPr>
          <p:cNvSpPr/>
          <p:nvPr/>
        </p:nvSpPr>
        <p:spPr>
          <a:xfrm rot="7694321">
            <a:off x="4760819" y="2195454"/>
            <a:ext cx="3235782" cy="4846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14232666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7FA00FD-2DE5-4D2A-AA99-236C1EDE99B2}"/>
              </a:ext>
            </a:extLst>
          </p:cNvPr>
          <p:cNvSpPr>
            <a:spLocks noGrp="1"/>
          </p:cNvSpPr>
          <p:nvPr>
            <p:ph type="title"/>
          </p:nvPr>
        </p:nvSpPr>
        <p:spPr>
          <a:xfrm>
            <a:off x="685800" y="764373"/>
            <a:ext cx="10820400" cy="1293028"/>
          </a:xfrm>
        </p:spPr>
        <p:txBody>
          <a:bodyPr/>
          <a:lstStyle/>
          <a:p>
            <a:pPr algn="ctr"/>
            <a:r>
              <a:rPr lang="en-US" dirty="0">
                <a:latin typeface="Garamond" panose="02020404030301010803" pitchFamily="18" charset="0"/>
              </a:rPr>
              <a:t>Introduction</a:t>
            </a:r>
            <a:endParaRPr lang="it-IT" dirty="0">
              <a:latin typeface="Garamond" panose="02020404030301010803" pitchFamily="18" charset="0"/>
            </a:endParaRPr>
          </a:p>
        </p:txBody>
      </p:sp>
      <p:sp>
        <p:nvSpPr>
          <p:cNvPr id="3" name="Segnaposto contenuto 2">
            <a:extLst>
              <a:ext uri="{FF2B5EF4-FFF2-40B4-BE49-F238E27FC236}">
                <a16:creationId xmlns:a16="http://schemas.microsoft.com/office/drawing/2014/main" id="{3D9BBCC1-08A0-4A23-9856-9598EF7A7FB7}"/>
              </a:ext>
            </a:extLst>
          </p:cNvPr>
          <p:cNvSpPr>
            <a:spLocks noGrp="1"/>
          </p:cNvSpPr>
          <p:nvPr>
            <p:ph idx="1"/>
          </p:nvPr>
        </p:nvSpPr>
        <p:spPr>
          <a:xfrm>
            <a:off x="5230584" y="2221023"/>
            <a:ext cx="1730829" cy="567301"/>
          </a:xfrm>
        </p:spPr>
        <p:txBody>
          <a:bodyPr/>
          <a:lstStyle/>
          <a:p>
            <a:pPr marL="0" indent="0">
              <a:buNone/>
            </a:pPr>
            <a:r>
              <a:rPr lang="it-IT" dirty="0" err="1">
                <a:latin typeface="Garamond" panose="02020404030301010803" pitchFamily="18" charset="0"/>
              </a:rPr>
              <a:t>We</a:t>
            </a:r>
            <a:r>
              <a:rPr lang="it-IT" dirty="0">
                <a:latin typeface="Garamond" panose="02020404030301010803" pitchFamily="18" charset="0"/>
              </a:rPr>
              <a:t> </a:t>
            </a:r>
            <a:r>
              <a:rPr lang="it-IT" dirty="0" err="1">
                <a:latin typeface="Garamond" panose="02020404030301010803" pitchFamily="18" charset="0"/>
              </a:rPr>
              <a:t>have</a:t>
            </a:r>
            <a:r>
              <a:rPr lang="it-IT" dirty="0">
                <a:latin typeface="Garamond" panose="02020404030301010803" pitchFamily="18" charset="0"/>
              </a:rPr>
              <a:t> </a:t>
            </a:r>
            <a:r>
              <a:rPr lang="it-IT" dirty="0" err="1">
                <a:latin typeface="Garamond" panose="02020404030301010803" pitchFamily="18" charset="0"/>
              </a:rPr>
              <a:t>dealt</a:t>
            </a:r>
            <a:endParaRPr lang="it-IT" dirty="0">
              <a:latin typeface="Garamond" panose="02020404030301010803" pitchFamily="18" charset="0"/>
            </a:endParaRPr>
          </a:p>
        </p:txBody>
      </p:sp>
      <p:sp>
        <p:nvSpPr>
          <p:cNvPr id="4" name="Rettangolo 3">
            <a:extLst>
              <a:ext uri="{FF2B5EF4-FFF2-40B4-BE49-F238E27FC236}">
                <a16:creationId xmlns:a16="http://schemas.microsoft.com/office/drawing/2014/main" id="{6FAF4885-1B93-4ED7-B1AD-62D41ED63C88}"/>
              </a:ext>
            </a:extLst>
          </p:cNvPr>
          <p:cNvSpPr/>
          <p:nvPr/>
        </p:nvSpPr>
        <p:spPr>
          <a:xfrm>
            <a:off x="881744" y="2951946"/>
            <a:ext cx="10624456" cy="523220"/>
          </a:xfrm>
          <a:prstGeom prst="rect">
            <a:avLst/>
          </a:prstGeom>
        </p:spPr>
        <p:txBody>
          <a:bodyPr wrap="square">
            <a:spAutoFit/>
          </a:bodyPr>
          <a:lstStyle/>
          <a:p>
            <a:r>
              <a:rPr lang="en-US" sz="2800" b="1" dirty="0">
                <a:latin typeface="Garamond" panose="02020404030301010803" pitchFamily="18" charset="0"/>
              </a:rPr>
              <a:t>"</a:t>
            </a:r>
            <a:r>
              <a:rPr lang="en-US" sz="2800" b="1" dirty="0">
                <a:solidFill>
                  <a:schemeClr val="accent2">
                    <a:lumMod val="75000"/>
                  </a:schemeClr>
                </a:solidFill>
                <a:latin typeface="Garamond" panose="02020404030301010803" pitchFamily="18" charset="0"/>
              </a:rPr>
              <a:t>Challenges related to output measures and possible approaches</a:t>
            </a:r>
            <a:r>
              <a:rPr lang="en-US" sz="2800" b="1" dirty="0">
                <a:latin typeface="Garamond" panose="02020404030301010803" pitchFamily="18" charset="0"/>
              </a:rPr>
              <a:t>"</a:t>
            </a:r>
            <a:endParaRPr lang="it-IT" sz="2800" b="1" dirty="0">
              <a:latin typeface="Garamond" panose="02020404030301010803" pitchFamily="18" charset="0"/>
            </a:endParaRPr>
          </a:p>
        </p:txBody>
      </p:sp>
      <p:sp>
        <p:nvSpPr>
          <p:cNvPr id="5" name="Rettangolo 4">
            <a:extLst>
              <a:ext uri="{FF2B5EF4-FFF2-40B4-BE49-F238E27FC236}">
                <a16:creationId xmlns:a16="http://schemas.microsoft.com/office/drawing/2014/main" id="{AFC7FA03-8D47-416E-A80F-71758F062C7E}"/>
              </a:ext>
            </a:extLst>
          </p:cNvPr>
          <p:cNvSpPr/>
          <p:nvPr/>
        </p:nvSpPr>
        <p:spPr>
          <a:xfrm>
            <a:off x="881743" y="4064886"/>
            <a:ext cx="10820400" cy="861774"/>
          </a:xfrm>
          <a:prstGeom prst="rect">
            <a:avLst/>
          </a:prstGeom>
        </p:spPr>
        <p:txBody>
          <a:bodyPr wrap="square">
            <a:spAutoFit/>
          </a:bodyPr>
          <a:lstStyle/>
          <a:p>
            <a:pPr algn="ctr">
              <a:spcAft>
                <a:spcPts val="0"/>
              </a:spcAft>
            </a:pPr>
            <a:r>
              <a:rPr lang="en-US" sz="2200" dirty="0">
                <a:latin typeface="Garamond" panose="02020404030301010803" pitchFamily="18" charset="0"/>
                <a:ea typeface="Times New Roman" panose="02020603050405020304" pitchFamily="18" charset="0"/>
                <a:cs typeface="Times New Roman" panose="02020603050405020304" pitchFamily="18" charset="0"/>
              </a:rPr>
              <a:t>Focusing our attention on </a:t>
            </a:r>
            <a:r>
              <a:rPr lang="en-US" sz="2800" b="1" dirty="0">
                <a:latin typeface="Garamond" panose="02020404030301010803" pitchFamily="18" charset="0"/>
                <a:ea typeface="Times New Roman" panose="02020603050405020304" pitchFamily="18" charset="0"/>
                <a:cs typeface="Times New Roman" panose="02020603050405020304" pitchFamily="18" charset="0"/>
              </a:rPr>
              <a:t>publications</a:t>
            </a:r>
            <a:r>
              <a:rPr lang="en-US" sz="2200" dirty="0">
                <a:latin typeface="Garamond" panose="02020404030301010803" pitchFamily="18" charset="0"/>
                <a:ea typeface="Times New Roman" panose="02020603050405020304" pitchFamily="18" charset="0"/>
                <a:cs typeface="Times New Roman" panose="02020603050405020304" pitchFamily="18" charset="0"/>
              </a:rPr>
              <a:t> and </a:t>
            </a:r>
            <a:r>
              <a:rPr lang="en-US" sz="2800" b="1" dirty="0">
                <a:latin typeface="Garamond" panose="02020404030301010803" pitchFamily="18" charset="0"/>
                <a:ea typeface="Times New Roman" panose="02020603050405020304" pitchFamily="18" charset="0"/>
                <a:cs typeface="Times New Roman" panose="02020603050405020304" pitchFamily="18" charset="0"/>
              </a:rPr>
              <a:t>citations</a:t>
            </a:r>
            <a:r>
              <a:rPr lang="en-US" sz="2200" dirty="0">
                <a:latin typeface="Garamond" panose="02020404030301010803" pitchFamily="18" charset="0"/>
                <a:ea typeface="Times New Roman" panose="02020603050405020304" pitchFamily="18" charset="0"/>
                <a:cs typeface="Times New Roman" panose="02020603050405020304" pitchFamily="18" charset="0"/>
              </a:rPr>
              <a:t> of the authors related to</a:t>
            </a:r>
          </a:p>
          <a:p>
            <a:pPr algn="ctr">
              <a:spcAft>
                <a:spcPts val="0"/>
              </a:spcAft>
            </a:pPr>
            <a:r>
              <a:rPr lang="en-US" sz="2200" dirty="0">
                <a:latin typeface="Garamond" panose="02020404030301010803" pitchFamily="18" charset="0"/>
                <a:ea typeface="Times New Roman" panose="02020603050405020304" pitchFamily="18" charset="0"/>
                <a:cs typeface="Times New Roman" panose="02020603050405020304" pitchFamily="18" charset="0"/>
              </a:rPr>
              <a:t> </a:t>
            </a:r>
            <a:r>
              <a:rPr lang="en-US" sz="2200" dirty="0">
                <a:effectLst>
                  <a:outerShdw blurRad="38100" dist="38100" dir="2700000" algn="tl">
                    <a:srgbClr val="000000">
                      <a:alpha val="43137"/>
                    </a:srgbClr>
                  </a:outerShdw>
                </a:effectLst>
                <a:latin typeface="Garamond" panose="02020404030301010803" pitchFamily="18" charset="0"/>
                <a:ea typeface="Times New Roman" panose="02020603050405020304" pitchFamily="18" charset="0"/>
                <a:cs typeface="Times New Roman" panose="02020603050405020304" pitchFamily="18" charset="0"/>
              </a:rPr>
              <a:t>Computer Science</a:t>
            </a:r>
            <a:r>
              <a:rPr lang="en-US" sz="2200" dirty="0">
                <a:latin typeface="Garamond" panose="02020404030301010803" pitchFamily="18" charset="0"/>
                <a:ea typeface="Times New Roman" panose="02020603050405020304" pitchFamily="18" charset="0"/>
                <a:cs typeface="Times New Roman" panose="02020603050405020304" pitchFamily="18" charset="0"/>
              </a:rPr>
              <a:t>.</a:t>
            </a:r>
            <a:endParaRPr lang="it-IT" sz="2200" dirty="0">
              <a:effectLst/>
              <a:latin typeface="Garamond" panose="02020404030301010803" pitchFamily="18" charset="0"/>
              <a:ea typeface="Calibri" panose="020F0502020204030204" pitchFamily="34" charset="0"/>
              <a:cs typeface="Times New Roman" panose="02020603050405020304" pitchFamily="18" charset="0"/>
            </a:endParaRPr>
          </a:p>
        </p:txBody>
      </p:sp>
      <p:sp>
        <p:nvSpPr>
          <p:cNvPr id="6" name="Rettangolo 5">
            <a:extLst>
              <a:ext uri="{FF2B5EF4-FFF2-40B4-BE49-F238E27FC236}">
                <a16:creationId xmlns:a16="http://schemas.microsoft.com/office/drawing/2014/main" id="{22F56429-D01D-4294-B765-A617720C986A}"/>
              </a:ext>
            </a:extLst>
          </p:cNvPr>
          <p:cNvSpPr/>
          <p:nvPr/>
        </p:nvSpPr>
        <p:spPr>
          <a:xfrm>
            <a:off x="881744" y="5012199"/>
            <a:ext cx="10624456" cy="769441"/>
          </a:xfrm>
          <a:prstGeom prst="rect">
            <a:avLst/>
          </a:prstGeom>
        </p:spPr>
        <p:txBody>
          <a:bodyPr wrap="square">
            <a:spAutoFit/>
          </a:bodyPr>
          <a:lstStyle/>
          <a:p>
            <a:pPr>
              <a:spcAft>
                <a:spcPts val="0"/>
              </a:spcAft>
            </a:pPr>
            <a:r>
              <a:rPr lang="en-US" sz="2200" dirty="0">
                <a:latin typeface="Garamond" panose="02020404030301010803" pitchFamily="18" charset="0"/>
                <a:ea typeface="Times New Roman" panose="02020603050405020304" pitchFamily="18" charset="0"/>
                <a:cs typeface="Times New Roman" panose="02020603050405020304" pitchFamily="18" charset="0"/>
              </a:rPr>
              <a:t>We will try to analyze millions of data that apparently have no relation to each other but, we can represent them through a single structure:</a:t>
            </a:r>
            <a:endParaRPr lang="it-IT" sz="2200" dirty="0">
              <a:effectLst/>
              <a:latin typeface="Garamond" panose="02020404030301010803" pitchFamily="18" charset="0"/>
              <a:ea typeface="Calibri" panose="020F0502020204030204" pitchFamily="34" charset="0"/>
              <a:cs typeface="Times New Roman" panose="02020603050405020304" pitchFamily="18" charset="0"/>
            </a:endParaRPr>
          </a:p>
        </p:txBody>
      </p:sp>
      <p:sp>
        <p:nvSpPr>
          <p:cNvPr id="7" name="Rettangolo 6">
            <a:extLst>
              <a:ext uri="{FF2B5EF4-FFF2-40B4-BE49-F238E27FC236}">
                <a16:creationId xmlns:a16="http://schemas.microsoft.com/office/drawing/2014/main" id="{58B6358E-03B2-431D-ADD9-A1A6547BBECD}"/>
              </a:ext>
            </a:extLst>
          </p:cNvPr>
          <p:cNvSpPr/>
          <p:nvPr/>
        </p:nvSpPr>
        <p:spPr>
          <a:xfrm>
            <a:off x="6095998" y="5333787"/>
            <a:ext cx="2434664" cy="646331"/>
          </a:xfrm>
          <a:prstGeom prst="rect">
            <a:avLst/>
          </a:prstGeom>
        </p:spPr>
        <p:txBody>
          <a:bodyPr wrap="square">
            <a:spAutoFit/>
          </a:bodyPr>
          <a:lstStyle/>
          <a:p>
            <a:r>
              <a:rPr lang="en-US" sz="3600" dirty="0">
                <a:solidFill>
                  <a:schemeClr val="accent3">
                    <a:lumMod val="60000"/>
                    <a:lumOff val="40000"/>
                  </a:schemeClr>
                </a:solidFill>
                <a:latin typeface="Garamond" panose="02020404030301010803" pitchFamily="18" charset="0"/>
                <a:ea typeface="Times New Roman" panose="02020603050405020304" pitchFamily="18" charset="0"/>
                <a:cs typeface="Times New Roman" panose="02020603050405020304" pitchFamily="18" charset="0"/>
              </a:rPr>
              <a:t>Graphs</a:t>
            </a:r>
            <a:endParaRPr lang="it-IT" dirty="0">
              <a:solidFill>
                <a:schemeClr val="accent3">
                  <a:lumMod val="60000"/>
                  <a:lumOff val="40000"/>
                </a:schemeClr>
              </a:solidFill>
            </a:endParaRPr>
          </a:p>
        </p:txBody>
      </p:sp>
    </p:spTree>
    <p:extLst>
      <p:ext uri="{BB962C8B-B14F-4D97-AF65-F5344CB8AC3E}">
        <p14:creationId xmlns:p14="http://schemas.microsoft.com/office/powerpoint/2010/main" val="283023697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500"/>
                            </p:stCondLst>
                            <p:childTnLst>
                              <p:par>
                                <p:cTn id="8" presetID="16" presetClass="entr" presetSubtype="21" fill="hold" grpId="0" nodeType="after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childTnLst>
                          </p:cTn>
                        </p:par>
                        <p:par>
                          <p:cTn id="11" fill="hold">
                            <p:stCondLst>
                              <p:cond delay="1500"/>
                            </p:stCondLst>
                            <p:childTnLst>
                              <p:par>
                                <p:cTn id="12" presetID="42" presetClass="entr" presetSubtype="0" fill="hold" grpId="0" nodeType="afterEffect">
                                  <p:stCondLst>
                                    <p:cond delay="10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par>
                          <p:cTn id="17" fill="hold">
                            <p:stCondLst>
                              <p:cond delay="3500"/>
                            </p:stCondLst>
                            <p:childTnLst>
                              <p:par>
                                <p:cTn id="18" presetID="42" presetClass="entr" presetSubtype="0" fill="hold" grpId="0" nodeType="afterEffect">
                                  <p:stCondLst>
                                    <p:cond delay="10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fltVal val="0"/>
                                          </p:val>
                                        </p:tav>
                                        <p:tav tm="100000">
                                          <p:val>
                                            <p:strVal val="#ppt_w"/>
                                          </p:val>
                                        </p:tav>
                                      </p:tavLst>
                                    </p:anim>
                                    <p:anim calcmode="lin" valueType="num">
                                      <p:cBhvr>
                                        <p:cTn id="28" dur="500" fill="hold"/>
                                        <p:tgtEl>
                                          <p:spTgt spid="7"/>
                                        </p:tgtEl>
                                        <p:attrNameLst>
                                          <p:attrName>ppt_h</p:attrName>
                                        </p:attrNameLst>
                                      </p:cBhvr>
                                      <p:tavLst>
                                        <p:tav tm="0">
                                          <p:val>
                                            <p:fltVal val="0"/>
                                          </p:val>
                                        </p:tav>
                                        <p:tav tm="100000">
                                          <p:val>
                                            <p:strVal val="#ppt_h"/>
                                          </p:val>
                                        </p:tav>
                                      </p:tavLst>
                                    </p:anim>
                                    <p:animEffect transition="in" filter="fade">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8364600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ttangolo 2">
            <a:extLst>
              <a:ext uri="{FF2B5EF4-FFF2-40B4-BE49-F238E27FC236}">
                <a16:creationId xmlns:a16="http://schemas.microsoft.com/office/drawing/2014/main" id="{CCC9F503-280A-400D-9915-B6F7C981C8D7}"/>
              </a:ext>
            </a:extLst>
          </p:cNvPr>
          <p:cNvSpPr/>
          <p:nvPr/>
        </p:nvSpPr>
        <p:spPr>
          <a:xfrm>
            <a:off x="7455159" y="354563"/>
            <a:ext cx="1539552" cy="826986"/>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rgbClr val="FF0000"/>
                </a:solidFill>
              </a:rPr>
              <a:t>Ying </a:t>
            </a:r>
            <a:r>
              <a:rPr lang="it-IT" dirty="0" err="1">
                <a:solidFill>
                  <a:srgbClr val="FF0000"/>
                </a:solidFill>
              </a:rPr>
              <a:t>Wang</a:t>
            </a:r>
            <a:endParaRPr lang="it-IT" dirty="0">
              <a:solidFill>
                <a:srgbClr val="FF0000"/>
              </a:solidFill>
            </a:endParaRPr>
          </a:p>
          <a:p>
            <a:pPr algn="ctr"/>
            <a:r>
              <a:rPr lang="it-IT" dirty="0">
                <a:solidFill>
                  <a:srgbClr val="FF0000"/>
                </a:solidFill>
              </a:rPr>
              <a:t>id:1235</a:t>
            </a:r>
          </a:p>
        </p:txBody>
      </p:sp>
      <p:sp>
        <p:nvSpPr>
          <p:cNvPr id="5" name="Freccia a destra 4">
            <a:extLst>
              <a:ext uri="{FF2B5EF4-FFF2-40B4-BE49-F238E27FC236}">
                <a16:creationId xmlns:a16="http://schemas.microsoft.com/office/drawing/2014/main" id="{E2A4D265-4B75-4FCA-AC46-4D1AE2812404}"/>
              </a:ext>
            </a:extLst>
          </p:cNvPr>
          <p:cNvSpPr/>
          <p:nvPr/>
        </p:nvSpPr>
        <p:spPr>
          <a:xfrm rot="7694321">
            <a:off x="4110377" y="2511020"/>
            <a:ext cx="4039323" cy="484632"/>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3473450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3016655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ttangolo 2">
            <a:extLst>
              <a:ext uri="{FF2B5EF4-FFF2-40B4-BE49-F238E27FC236}">
                <a16:creationId xmlns:a16="http://schemas.microsoft.com/office/drawing/2014/main" id="{C0D517BF-86E0-4799-8BDC-C386290D6BF1}"/>
              </a:ext>
            </a:extLst>
          </p:cNvPr>
          <p:cNvSpPr/>
          <p:nvPr/>
        </p:nvSpPr>
        <p:spPr>
          <a:xfrm>
            <a:off x="7455159" y="354563"/>
            <a:ext cx="1539552" cy="66247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solidFill>
                  <a:srgbClr val="FF0000"/>
                </a:solidFill>
              </a:rPr>
              <a:t>Hui</a:t>
            </a:r>
            <a:r>
              <a:rPr lang="it-IT" dirty="0">
                <a:solidFill>
                  <a:srgbClr val="FF0000"/>
                </a:solidFill>
              </a:rPr>
              <a:t> Li</a:t>
            </a:r>
          </a:p>
          <a:p>
            <a:pPr algn="ctr"/>
            <a:r>
              <a:rPr lang="it-IT" dirty="0">
                <a:solidFill>
                  <a:srgbClr val="FF0000"/>
                </a:solidFill>
              </a:rPr>
              <a:t>Id: 4669</a:t>
            </a:r>
          </a:p>
        </p:txBody>
      </p:sp>
      <p:sp>
        <p:nvSpPr>
          <p:cNvPr id="5" name="Freccia a destra 4">
            <a:extLst>
              <a:ext uri="{FF2B5EF4-FFF2-40B4-BE49-F238E27FC236}">
                <a16:creationId xmlns:a16="http://schemas.microsoft.com/office/drawing/2014/main" id="{699C4CC8-2852-485A-9DAA-29D3023BDD19}"/>
              </a:ext>
            </a:extLst>
          </p:cNvPr>
          <p:cNvSpPr/>
          <p:nvPr/>
        </p:nvSpPr>
        <p:spPr>
          <a:xfrm rot="8540335">
            <a:off x="3436843" y="2050922"/>
            <a:ext cx="4320357" cy="48463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70699343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85800" y="764373"/>
            <a:ext cx="10820400" cy="1293028"/>
          </a:xfrm>
        </p:spPr>
        <p:txBody>
          <a:bodyPr/>
          <a:lstStyle/>
          <a:p>
            <a:pPr algn="ctr"/>
            <a:r>
              <a:rPr lang="it-IT" dirty="0" err="1">
                <a:latin typeface="Garamond" panose="02020404030301010803" pitchFamily="18" charset="0"/>
              </a:rPr>
              <a:t>Path</a:t>
            </a:r>
            <a:endParaRPr lang="it-IT" dirty="0">
              <a:latin typeface="Garamond" panose="02020404030301010803" pitchFamily="18" charset="0"/>
            </a:endParaRPr>
          </a:p>
        </p:txBody>
      </p:sp>
      <p:sp>
        <p:nvSpPr>
          <p:cNvPr id="3" name="Segnaposto contenuto 2"/>
          <p:cNvSpPr>
            <a:spLocks noGrp="1"/>
          </p:cNvSpPr>
          <p:nvPr>
            <p:ph idx="1"/>
          </p:nvPr>
        </p:nvSpPr>
        <p:spPr>
          <a:xfrm>
            <a:off x="685800" y="2057401"/>
            <a:ext cx="10820400" cy="4024125"/>
          </a:xfrm>
        </p:spPr>
        <p:txBody>
          <a:bodyPr/>
          <a:lstStyle/>
          <a:p>
            <a:pPr marL="0" indent="0">
              <a:buNone/>
            </a:pPr>
            <a:r>
              <a:rPr lang="en-US" sz="2400" dirty="0">
                <a:latin typeface="Garamond" panose="02020404030301010803" pitchFamily="18" charset="0"/>
              </a:rPr>
              <a:t>In graph theory, a path in a graph is a finite or infinite sequence of edges which connect a sequence of vertices which are all distinct from one another.</a:t>
            </a:r>
          </a:p>
          <a:p>
            <a:r>
              <a:rPr lang="en-US" sz="2400" b="1" dirty="0">
                <a:latin typeface="Garamond" panose="02020404030301010803" pitchFamily="18" charset="0"/>
              </a:rPr>
              <a:t>Shortest path problem </a:t>
            </a:r>
            <a:r>
              <a:rPr lang="en-US" sz="2400" dirty="0">
                <a:latin typeface="Garamond" panose="02020404030301010803" pitchFamily="18" charset="0"/>
              </a:rPr>
              <a:t>is the problem of finding a path between two vertices (or nodes) in a graph such that the sum of the weights of its constituent edges is minimized.</a:t>
            </a:r>
          </a:p>
          <a:p>
            <a:r>
              <a:rPr lang="en-US" sz="2400" b="1" dirty="0">
                <a:latin typeface="Garamond" panose="02020404030301010803" pitchFamily="18" charset="0"/>
              </a:rPr>
              <a:t>Hop distance </a:t>
            </a:r>
            <a:r>
              <a:rPr lang="en-US" sz="2400" dirty="0">
                <a:latin typeface="Garamond" panose="02020404030301010803" pitchFamily="18" charset="0"/>
              </a:rPr>
              <a:t>is the distance between two vertices in a graph is the number of edges in a shortest path connecting them. If there is no path connecting the two vertices, i.e., if they belong to different connected components, then conventionally the distance is defined as infinite</a:t>
            </a:r>
            <a:r>
              <a:rPr lang="it-IT" sz="2400" dirty="0">
                <a:latin typeface="Garamond" panose="02020404030301010803" pitchFamily="18" charset="0"/>
              </a:rPr>
              <a:t>.</a:t>
            </a:r>
          </a:p>
          <a:p>
            <a:pPr marL="0" indent="0">
              <a:buNone/>
            </a:pPr>
            <a:endParaRPr lang="it-IT" dirty="0"/>
          </a:p>
        </p:txBody>
      </p:sp>
    </p:spTree>
    <p:extLst>
      <p:ext uri="{BB962C8B-B14F-4D97-AF65-F5344CB8AC3E}">
        <p14:creationId xmlns:p14="http://schemas.microsoft.com/office/powerpoint/2010/main" val="132600325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ttangolo 1">
            <a:extLst>
              <a:ext uri="{FF2B5EF4-FFF2-40B4-BE49-F238E27FC236}">
                <a16:creationId xmlns:a16="http://schemas.microsoft.com/office/drawing/2014/main" id="{EE2BD381-15D5-4C58-AFF9-F9D1732A2C21}"/>
              </a:ext>
            </a:extLst>
          </p:cNvPr>
          <p:cNvSpPr/>
          <p:nvPr/>
        </p:nvSpPr>
        <p:spPr>
          <a:xfrm>
            <a:off x="7259216" y="251927"/>
            <a:ext cx="3433666" cy="122231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solidFill>
                  <a:srgbClr val="FF0000"/>
                </a:solidFill>
              </a:rPr>
              <a:t>Starting</a:t>
            </a:r>
            <a:r>
              <a:rPr lang="it-IT" dirty="0">
                <a:solidFill>
                  <a:srgbClr val="FF0000"/>
                </a:solidFill>
              </a:rPr>
              <a:t> point: Paul </a:t>
            </a:r>
            <a:r>
              <a:rPr lang="it-IT" dirty="0" err="1">
                <a:solidFill>
                  <a:srgbClr val="FF0000"/>
                </a:solidFill>
              </a:rPr>
              <a:t>Roe</a:t>
            </a:r>
            <a:endParaRPr lang="it-IT" dirty="0">
              <a:solidFill>
                <a:srgbClr val="FF0000"/>
              </a:solidFill>
            </a:endParaRPr>
          </a:p>
          <a:p>
            <a:pPr algn="ctr"/>
            <a:r>
              <a:rPr lang="it-IT" dirty="0">
                <a:solidFill>
                  <a:srgbClr val="FF0000"/>
                </a:solidFill>
              </a:rPr>
              <a:t>Hop 1: Green</a:t>
            </a:r>
          </a:p>
          <a:p>
            <a:pPr algn="ctr"/>
            <a:r>
              <a:rPr lang="it-IT" dirty="0">
                <a:solidFill>
                  <a:srgbClr val="FF0000"/>
                </a:solidFill>
              </a:rPr>
              <a:t>Hop 2: Yellow</a:t>
            </a:r>
          </a:p>
          <a:p>
            <a:pPr algn="ctr"/>
            <a:r>
              <a:rPr lang="it-IT" dirty="0" err="1">
                <a:solidFill>
                  <a:srgbClr val="FF0000"/>
                </a:solidFill>
              </a:rPr>
              <a:t>Size</a:t>
            </a:r>
            <a:r>
              <a:rPr lang="it-IT" dirty="0">
                <a:solidFill>
                  <a:srgbClr val="FF0000"/>
                </a:solidFill>
              </a:rPr>
              <a:t>: # </a:t>
            </a:r>
            <a:r>
              <a:rPr lang="it-IT" dirty="0" err="1">
                <a:solidFill>
                  <a:srgbClr val="FF0000"/>
                </a:solidFill>
              </a:rPr>
              <a:t>Connections</a:t>
            </a:r>
            <a:r>
              <a:rPr lang="it-IT" dirty="0">
                <a:solidFill>
                  <a:srgbClr val="FF0000"/>
                </a:solidFill>
              </a:rPr>
              <a:t> </a:t>
            </a:r>
          </a:p>
        </p:txBody>
      </p:sp>
    </p:spTree>
    <p:extLst>
      <p:ext uri="{BB962C8B-B14F-4D97-AF65-F5344CB8AC3E}">
        <p14:creationId xmlns:p14="http://schemas.microsoft.com/office/powerpoint/2010/main" val="116960605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85800" y="764373"/>
            <a:ext cx="10820400" cy="1293028"/>
          </a:xfrm>
        </p:spPr>
        <p:txBody>
          <a:bodyPr/>
          <a:lstStyle/>
          <a:p>
            <a:pPr algn="l"/>
            <a:r>
              <a:rPr lang="it-IT" dirty="0"/>
              <a:t>                   </a:t>
            </a:r>
            <a:r>
              <a:rPr lang="it-IT" dirty="0" err="1">
                <a:latin typeface="Garamond" panose="02020404030301010803" pitchFamily="18" charset="0"/>
              </a:rPr>
              <a:t>Path</a:t>
            </a:r>
            <a:r>
              <a:rPr lang="it-IT" dirty="0">
                <a:latin typeface="Garamond" panose="02020404030301010803" pitchFamily="18" charset="0"/>
              </a:rPr>
              <a:t> </a:t>
            </a:r>
            <a:r>
              <a:rPr lang="it-IT" dirty="0" err="1">
                <a:latin typeface="Garamond" panose="02020404030301010803" pitchFamily="18" charset="0"/>
              </a:rPr>
              <a:t>computation</a:t>
            </a:r>
            <a:endParaRPr lang="it-IT" dirty="0">
              <a:latin typeface="Garamond" panose="02020404030301010803" pitchFamily="18" charset="0"/>
            </a:endParaRPr>
          </a:p>
        </p:txBody>
      </p:sp>
      <p:sp>
        <p:nvSpPr>
          <p:cNvPr id="3" name="Segnaposto contenuto 2"/>
          <p:cNvSpPr>
            <a:spLocks noGrp="1"/>
          </p:cNvSpPr>
          <p:nvPr>
            <p:ph idx="1"/>
          </p:nvPr>
        </p:nvSpPr>
        <p:spPr>
          <a:xfrm>
            <a:off x="685800" y="2628355"/>
            <a:ext cx="10820400" cy="2555396"/>
          </a:xfrm>
        </p:spPr>
        <p:txBody>
          <a:bodyPr>
            <a:normAutofit fontScale="92500" lnSpcReduction="20000"/>
          </a:bodyPr>
          <a:lstStyle/>
          <a:p>
            <a:r>
              <a:rPr lang="it-IT" sz="2800" dirty="0" err="1">
                <a:latin typeface="Garamond" panose="02020404030301010803" pitchFamily="18" charset="0"/>
              </a:rPr>
              <a:t>We</a:t>
            </a:r>
            <a:r>
              <a:rPr lang="it-IT" sz="2800" dirty="0">
                <a:latin typeface="Garamond" panose="02020404030301010803" pitchFamily="18" charset="0"/>
              </a:rPr>
              <a:t> </a:t>
            </a:r>
            <a:r>
              <a:rPr lang="it-IT" sz="2800" dirty="0" err="1">
                <a:latin typeface="Garamond" panose="02020404030301010803" pitchFamily="18" charset="0"/>
              </a:rPr>
              <a:t>wrote</a:t>
            </a:r>
            <a:r>
              <a:rPr lang="it-IT" sz="2800" dirty="0">
                <a:latin typeface="Garamond" panose="02020404030301010803" pitchFamily="18" charset="0"/>
              </a:rPr>
              <a:t> a </a:t>
            </a:r>
            <a:r>
              <a:rPr lang="it-IT" sz="2800" dirty="0" err="1">
                <a:latin typeface="Garamond" panose="02020404030301010803" pitchFamily="18" charset="0"/>
              </a:rPr>
              <a:t>Python</a:t>
            </a:r>
            <a:r>
              <a:rPr lang="it-IT" sz="2800" dirty="0">
                <a:latin typeface="Garamond" panose="02020404030301010803" pitchFamily="18" charset="0"/>
              </a:rPr>
              <a:t> software </a:t>
            </a:r>
            <a:r>
              <a:rPr lang="it-IT" sz="2800" dirty="0" err="1">
                <a:latin typeface="Garamond" panose="02020404030301010803" pitchFamily="18" charset="0"/>
              </a:rPr>
              <a:t>that</a:t>
            </a:r>
            <a:r>
              <a:rPr lang="it-IT" sz="2800" dirty="0">
                <a:latin typeface="Garamond" panose="02020404030301010803" pitchFamily="18" charset="0"/>
              </a:rPr>
              <a:t> </a:t>
            </a:r>
            <a:r>
              <a:rPr lang="it-IT" sz="2800" dirty="0" err="1">
                <a:latin typeface="Garamond" panose="02020404030301010803" pitchFamily="18" charset="0"/>
              </a:rPr>
              <a:t>takes</a:t>
            </a:r>
            <a:r>
              <a:rPr lang="it-IT" sz="2800" dirty="0">
                <a:latin typeface="Garamond" panose="02020404030301010803" pitchFamily="18" charset="0"/>
              </a:rPr>
              <a:t> in input an </a:t>
            </a:r>
            <a:r>
              <a:rPr lang="it-IT" sz="2800" dirty="0" err="1">
                <a:latin typeface="Garamond" panose="02020404030301010803" pitchFamily="18" charset="0"/>
              </a:rPr>
              <a:t>author</a:t>
            </a:r>
            <a:r>
              <a:rPr lang="it-IT" sz="2800" dirty="0">
                <a:latin typeface="Garamond" panose="02020404030301010803" pitchFamily="18" charset="0"/>
              </a:rPr>
              <a:t> (id) and </a:t>
            </a:r>
            <a:r>
              <a:rPr lang="it-IT" sz="2800" dirty="0" err="1">
                <a:latin typeface="Garamond" panose="02020404030301010803" pitchFamily="18" charset="0"/>
              </a:rPr>
              <a:t>returns</a:t>
            </a:r>
            <a:r>
              <a:rPr lang="it-IT" sz="2800" dirty="0">
                <a:latin typeface="Garamond" panose="02020404030301010803" pitchFamily="18" charset="0"/>
              </a:rPr>
              <a:t> the </a:t>
            </a:r>
            <a:r>
              <a:rPr lang="it-IT" sz="2800" dirty="0" err="1">
                <a:latin typeface="Garamond" panose="02020404030301010803" pitchFamily="18" charset="0"/>
              </a:rPr>
              <a:t>weight</a:t>
            </a:r>
            <a:r>
              <a:rPr lang="it-IT" sz="2800" dirty="0">
                <a:latin typeface="Garamond" panose="02020404030301010803" pitchFamily="18" charset="0"/>
              </a:rPr>
              <a:t> of the </a:t>
            </a:r>
            <a:r>
              <a:rPr lang="it-IT" sz="2800" dirty="0" err="1">
                <a:latin typeface="Garamond" panose="02020404030301010803" pitchFamily="18" charset="0"/>
              </a:rPr>
              <a:t>shortest</a:t>
            </a:r>
            <a:r>
              <a:rPr lang="it-IT" sz="2800" dirty="0">
                <a:latin typeface="Garamond" panose="02020404030301010803" pitchFamily="18" charset="0"/>
              </a:rPr>
              <a:t> </a:t>
            </a:r>
            <a:r>
              <a:rPr lang="it-IT" sz="2800" dirty="0" err="1">
                <a:latin typeface="Garamond" panose="02020404030301010803" pitchFamily="18" charset="0"/>
              </a:rPr>
              <a:t>path</a:t>
            </a:r>
            <a:r>
              <a:rPr lang="it-IT" sz="2800" dirty="0">
                <a:latin typeface="Garamond" panose="02020404030301010803" pitchFamily="18" charset="0"/>
              </a:rPr>
              <a:t> </a:t>
            </a:r>
            <a:r>
              <a:rPr lang="it-IT" sz="2800" dirty="0" err="1">
                <a:latin typeface="Garamond" panose="02020404030301010803" pitchFamily="18" charset="0"/>
              </a:rPr>
              <a:t>that</a:t>
            </a:r>
            <a:r>
              <a:rPr lang="it-IT" sz="2800" dirty="0">
                <a:latin typeface="Garamond" panose="02020404030301010803" pitchFamily="18" charset="0"/>
              </a:rPr>
              <a:t> </a:t>
            </a:r>
            <a:r>
              <a:rPr lang="it-IT" sz="2800" dirty="0" err="1">
                <a:latin typeface="Garamond" panose="02020404030301010803" pitchFamily="18" charset="0"/>
              </a:rPr>
              <a:t>connects</a:t>
            </a:r>
            <a:r>
              <a:rPr lang="it-IT" sz="2800" dirty="0">
                <a:latin typeface="Garamond" panose="02020404030301010803" pitchFamily="18" charset="0"/>
              </a:rPr>
              <a:t> the input </a:t>
            </a:r>
            <a:r>
              <a:rPr lang="it-IT" sz="2800" dirty="0" err="1">
                <a:latin typeface="Garamond" panose="02020404030301010803" pitchFamily="18" charset="0"/>
              </a:rPr>
              <a:t>author</a:t>
            </a:r>
            <a:r>
              <a:rPr lang="it-IT" sz="2800" dirty="0">
                <a:latin typeface="Garamond" panose="02020404030301010803" pitchFamily="18" charset="0"/>
              </a:rPr>
              <a:t> with a </a:t>
            </a:r>
            <a:r>
              <a:rPr lang="it-IT" sz="2800" dirty="0" err="1">
                <a:latin typeface="Garamond" panose="02020404030301010803" pitchFamily="18" charset="0"/>
              </a:rPr>
              <a:t>given</a:t>
            </a:r>
            <a:r>
              <a:rPr lang="it-IT" sz="2800" dirty="0">
                <a:latin typeface="Garamond" panose="02020404030301010803" pitchFamily="18" charset="0"/>
              </a:rPr>
              <a:t> random </a:t>
            </a:r>
            <a:r>
              <a:rPr lang="it-IT" sz="2800" dirty="0" err="1">
                <a:latin typeface="Garamond" panose="02020404030301010803" pitchFamily="18" charset="0"/>
              </a:rPr>
              <a:t>node</a:t>
            </a:r>
            <a:r>
              <a:rPr lang="it-IT" sz="2800" dirty="0">
                <a:latin typeface="Garamond" panose="02020404030301010803" pitchFamily="18" charset="0"/>
              </a:rPr>
              <a:t>. </a:t>
            </a:r>
          </a:p>
          <a:p>
            <a:r>
              <a:rPr lang="it-IT" sz="2800" dirty="0" err="1">
                <a:latin typeface="Garamond" panose="02020404030301010803" pitchFamily="18" charset="0"/>
              </a:rPr>
              <a:t>Then</a:t>
            </a:r>
            <a:r>
              <a:rPr lang="it-IT" sz="2800" dirty="0">
                <a:latin typeface="Garamond" panose="02020404030301010803" pitchFamily="18" charset="0"/>
              </a:rPr>
              <a:t> </a:t>
            </a:r>
            <a:r>
              <a:rPr lang="it-IT" sz="2800" dirty="0" err="1">
                <a:latin typeface="Garamond" panose="02020404030301010803" pitchFamily="18" charset="0"/>
              </a:rPr>
              <a:t>we</a:t>
            </a:r>
            <a:r>
              <a:rPr lang="it-IT" sz="2800" dirty="0">
                <a:latin typeface="Garamond" panose="02020404030301010803" pitchFamily="18" charset="0"/>
              </a:rPr>
              <a:t> </a:t>
            </a:r>
            <a:r>
              <a:rPr lang="it-IT" sz="2800" dirty="0" err="1">
                <a:latin typeface="Garamond" panose="02020404030301010803" pitchFamily="18" charset="0"/>
              </a:rPr>
              <a:t>wrote</a:t>
            </a:r>
            <a:r>
              <a:rPr lang="it-IT" sz="2800" dirty="0">
                <a:latin typeface="Garamond" panose="02020404030301010803" pitchFamily="18" charset="0"/>
              </a:rPr>
              <a:t> a </a:t>
            </a:r>
            <a:r>
              <a:rPr lang="it-IT" sz="2800" dirty="0" err="1">
                <a:latin typeface="Garamond" panose="02020404030301010803" pitchFamily="18" charset="0"/>
              </a:rPr>
              <a:t>Python</a:t>
            </a:r>
            <a:r>
              <a:rPr lang="it-IT" sz="2800" dirty="0">
                <a:latin typeface="Garamond" panose="02020404030301010803" pitchFamily="18" charset="0"/>
              </a:rPr>
              <a:t> software </a:t>
            </a:r>
            <a:r>
              <a:rPr lang="it-IT" sz="2800" dirty="0" err="1">
                <a:latin typeface="Garamond" panose="02020404030301010803" pitchFamily="18" charset="0"/>
              </a:rPr>
              <a:t>that</a:t>
            </a:r>
            <a:r>
              <a:rPr lang="it-IT" sz="2800" dirty="0">
                <a:latin typeface="Garamond" panose="02020404030301010803" pitchFamily="18" charset="0"/>
              </a:rPr>
              <a:t> </a:t>
            </a:r>
            <a:r>
              <a:rPr lang="it-IT" sz="2800" dirty="0" err="1">
                <a:latin typeface="Garamond" panose="02020404030301010803" pitchFamily="18" charset="0"/>
              </a:rPr>
              <a:t>takes</a:t>
            </a:r>
            <a:r>
              <a:rPr lang="it-IT" sz="2800" dirty="0">
                <a:latin typeface="Garamond" panose="02020404030301010803" pitchFamily="18" charset="0"/>
              </a:rPr>
              <a:t> in input a subset of </a:t>
            </a:r>
            <a:r>
              <a:rPr lang="it-IT" sz="2800" dirty="0" err="1">
                <a:latin typeface="Garamond" panose="02020404030301010803" pitchFamily="18" charset="0"/>
              </a:rPr>
              <a:t>nodes</a:t>
            </a:r>
            <a:r>
              <a:rPr lang="it-IT" sz="2800" dirty="0">
                <a:latin typeface="Garamond" panose="02020404030301010803" pitchFamily="18" charset="0"/>
              </a:rPr>
              <a:t> and </a:t>
            </a:r>
            <a:r>
              <a:rPr lang="it-IT" sz="2800" dirty="0" err="1">
                <a:latin typeface="Garamond" panose="02020404030301010803" pitchFamily="18" charset="0"/>
              </a:rPr>
              <a:t>returns</a:t>
            </a:r>
            <a:r>
              <a:rPr lang="it-IT" sz="2800" dirty="0">
                <a:latin typeface="Garamond" panose="02020404030301010803" pitchFamily="18" charset="0"/>
              </a:rPr>
              <a:t>, for </a:t>
            </a:r>
            <a:r>
              <a:rPr lang="it-IT" sz="2800" dirty="0" err="1">
                <a:latin typeface="Garamond" panose="02020404030301010803" pitchFamily="18" charset="0"/>
              </a:rPr>
              <a:t>each</a:t>
            </a:r>
            <a:r>
              <a:rPr lang="it-IT" sz="2800" dirty="0">
                <a:latin typeface="Garamond" panose="02020404030301010803" pitchFamily="18" charset="0"/>
              </a:rPr>
              <a:t> </a:t>
            </a:r>
            <a:r>
              <a:rPr lang="it-IT" sz="2800" dirty="0" err="1">
                <a:latin typeface="Garamond" panose="02020404030301010803" pitchFamily="18" charset="0"/>
              </a:rPr>
              <a:t>node</a:t>
            </a:r>
            <a:r>
              <a:rPr lang="it-IT" sz="2800" dirty="0">
                <a:latin typeface="Garamond" panose="02020404030301010803" pitchFamily="18" charset="0"/>
              </a:rPr>
              <a:t> of the </a:t>
            </a:r>
            <a:r>
              <a:rPr lang="it-IT" sz="2800" dirty="0" err="1">
                <a:latin typeface="Garamond" panose="02020404030301010803" pitchFamily="18" charset="0"/>
              </a:rPr>
              <a:t>graph</a:t>
            </a:r>
            <a:r>
              <a:rPr lang="it-IT" sz="2800" dirty="0">
                <a:latin typeface="Garamond" panose="02020404030301010803" pitchFamily="18" charset="0"/>
              </a:rPr>
              <a:t>, </a:t>
            </a:r>
            <a:r>
              <a:rPr lang="it-IT" sz="2800" dirty="0" err="1">
                <a:latin typeface="Garamond" panose="02020404030301010803" pitchFamily="18" charset="0"/>
              </a:rPr>
              <a:t>its</a:t>
            </a:r>
            <a:r>
              <a:rPr lang="it-IT" sz="2800" dirty="0">
                <a:latin typeface="Garamond" panose="02020404030301010803" pitchFamily="18" charset="0"/>
              </a:rPr>
              <a:t> </a:t>
            </a:r>
            <a:r>
              <a:rPr lang="it-IT" sz="2800" dirty="0" err="1">
                <a:latin typeface="Garamond" panose="02020404030301010803" pitchFamily="18" charset="0"/>
              </a:rPr>
              <a:t>GroupNumber</a:t>
            </a:r>
            <a:r>
              <a:rPr lang="it-IT" sz="2800" dirty="0">
                <a:latin typeface="Garamond" panose="02020404030301010803" pitchFamily="18" charset="0"/>
              </a:rPr>
              <a:t>, </a:t>
            </a:r>
            <a:r>
              <a:rPr lang="it-IT" sz="2800" dirty="0" err="1">
                <a:latin typeface="Garamond" panose="02020404030301010803" pitchFamily="18" charset="0"/>
              </a:rPr>
              <a:t>defined</a:t>
            </a:r>
            <a:r>
              <a:rPr lang="it-IT" sz="2800" dirty="0">
                <a:latin typeface="Garamond" panose="02020404030301010803" pitchFamily="18" charset="0"/>
              </a:rPr>
              <a:t> </a:t>
            </a:r>
            <a:r>
              <a:rPr lang="it-IT" sz="2800" dirty="0" err="1">
                <a:latin typeface="Garamond" panose="02020404030301010803" pitchFamily="18" charset="0"/>
              </a:rPr>
              <a:t>as</a:t>
            </a:r>
            <a:r>
              <a:rPr lang="it-IT" sz="2800" dirty="0">
                <a:latin typeface="Garamond" panose="02020404030301010803" pitchFamily="18" charset="0"/>
              </a:rPr>
              <a:t> </a:t>
            </a:r>
            <a:r>
              <a:rPr lang="it-IT" sz="2800" dirty="0" err="1">
                <a:latin typeface="Garamond" panose="02020404030301010803" pitchFamily="18" charset="0"/>
              </a:rPr>
              <a:t>follows</a:t>
            </a:r>
            <a:r>
              <a:rPr lang="it-IT" sz="2800" dirty="0">
                <a:latin typeface="Garamond" panose="02020404030301010803" pitchFamily="18" charset="0"/>
              </a:rPr>
              <a:t>:</a:t>
            </a:r>
          </a:p>
          <a:p>
            <a:pPr marL="0" indent="0">
              <a:buNone/>
            </a:pPr>
            <a:r>
              <a:rPr lang="it-IT" sz="2800" dirty="0">
                <a:latin typeface="Garamond" panose="02020404030301010803" pitchFamily="18" charset="0"/>
              </a:rPr>
              <a:t> 			</a:t>
            </a:r>
            <a:r>
              <a:rPr lang="it-IT" sz="2800" dirty="0" err="1">
                <a:latin typeface="Garamond" panose="02020404030301010803" pitchFamily="18" charset="0"/>
              </a:rPr>
              <a:t>GroupNumber</a:t>
            </a:r>
            <a:r>
              <a:rPr lang="it-IT" sz="2800" dirty="0">
                <a:latin typeface="Garamond" panose="02020404030301010803" pitchFamily="18" charset="0"/>
              </a:rPr>
              <a:t>(v) = </a:t>
            </a:r>
            <a:r>
              <a:rPr lang="it-IT" sz="2800" dirty="0" err="1">
                <a:latin typeface="Garamond" panose="02020404030301010803" pitchFamily="18" charset="0"/>
              </a:rPr>
              <a:t>min</a:t>
            </a:r>
            <a:r>
              <a:rPr lang="it-IT" sz="2800" dirty="0">
                <a:latin typeface="Garamond" panose="02020404030301010803" pitchFamily="18" charset="0"/>
              </a:rPr>
              <a:t> U∈I {</a:t>
            </a:r>
            <a:r>
              <a:rPr lang="it-IT" sz="2800" dirty="0" err="1">
                <a:latin typeface="Garamond" panose="02020404030301010803" pitchFamily="18" charset="0"/>
              </a:rPr>
              <a:t>ShortestPath</a:t>
            </a:r>
            <a:r>
              <a:rPr lang="it-IT" sz="2800" dirty="0">
                <a:latin typeface="Garamond" panose="02020404030301010803" pitchFamily="18" charset="0"/>
              </a:rPr>
              <a:t>(</a:t>
            </a:r>
            <a:r>
              <a:rPr lang="it-IT" sz="2800" dirty="0" err="1">
                <a:latin typeface="Garamond" panose="02020404030301010803" pitchFamily="18" charset="0"/>
              </a:rPr>
              <a:t>v,u</a:t>
            </a:r>
            <a:r>
              <a:rPr lang="it-IT" sz="2800" dirty="0">
                <a:latin typeface="Garamond" panose="02020404030301010803" pitchFamily="18" charset="0"/>
              </a:rPr>
              <a:t>)}</a:t>
            </a:r>
          </a:p>
          <a:p>
            <a:pPr marL="0" indent="0">
              <a:buNone/>
            </a:pPr>
            <a:r>
              <a:rPr lang="it-IT" sz="2800" dirty="0">
                <a:latin typeface="Garamond" panose="02020404030301010803" pitchFamily="18" charset="0"/>
              </a:rPr>
              <a:t> </a:t>
            </a:r>
            <a:r>
              <a:rPr lang="it-IT" sz="2800" dirty="0" err="1">
                <a:latin typeface="Garamond" panose="02020404030301010803" pitchFamily="18" charset="0"/>
              </a:rPr>
              <a:t>where</a:t>
            </a:r>
            <a:r>
              <a:rPr lang="it-IT" sz="2800" dirty="0">
                <a:latin typeface="Garamond" panose="02020404030301010803" pitchFamily="18" charset="0"/>
              </a:rPr>
              <a:t> v </a:t>
            </a:r>
            <a:r>
              <a:rPr lang="it-IT" sz="2800" dirty="0" err="1">
                <a:latin typeface="Garamond" panose="02020404030301010803" pitchFamily="18" charset="0"/>
              </a:rPr>
              <a:t>is</a:t>
            </a:r>
            <a:r>
              <a:rPr lang="it-IT" sz="2800" dirty="0">
                <a:latin typeface="Garamond" panose="02020404030301010803" pitchFamily="18" charset="0"/>
              </a:rPr>
              <a:t> a </a:t>
            </a:r>
            <a:r>
              <a:rPr lang="it-IT" sz="2800" dirty="0" err="1">
                <a:latin typeface="Garamond" panose="02020404030301010803" pitchFamily="18" charset="0"/>
              </a:rPr>
              <a:t>node</a:t>
            </a:r>
            <a:r>
              <a:rPr lang="it-IT" sz="2800" dirty="0">
                <a:latin typeface="Garamond" panose="02020404030301010803" pitchFamily="18" charset="0"/>
              </a:rPr>
              <a:t> in the </a:t>
            </a:r>
            <a:r>
              <a:rPr lang="it-IT" sz="2800" dirty="0" err="1">
                <a:latin typeface="Garamond" panose="02020404030301010803" pitchFamily="18" charset="0"/>
              </a:rPr>
              <a:t>graph</a:t>
            </a:r>
            <a:r>
              <a:rPr lang="it-IT" sz="2800" dirty="0">
                <a:latin typeface="Garamond" panose="02020404030301010803" pitchFamily="18" charset="0"/>
              </a:rPr>
              <a:t> and I </a:t>
            </a:r>
            <a:r>
              <a:rPr lang="it-IT" sz="2800" dirty="0" err="1">
                <a:latin typeface="Garamond" panose="02020404030301010803" pitchFamily="18" charset="0"/>
              </a:rPr>
              <a:t>is</a:t>
            </a:r>
            <a:r>
              <a:rPr lang="it-IT" sz="2800" dirty="0">
                <a:latin typeface="Garamond" panose="02020404030301010803" pitchFamily="18" charset="0"/>
              </a:rPr>
              <a:t> the set of input </a:t>
            </a:r>
            <a:r>
              <a:rPr lang="it-IT" sz="2800" dirty="0" err="1">
                <a:latin typeface="Garamond" panose="02020404030301010803" pitchFamily="18" charset="0"/>
              </a:rPr>
              <a:t>nodes</a:t>
            </a:r>
            <a:r>
              <a:rPr lang="it-IT" sz="2800" dirty="0">
                <a:latin typeface="Garamond" panose="02020404030301010803" pitchFamily="18" charset="0"/>
              </a:rPr>
              <a:t>.</a:t>
            </a:r>
          </a:p>
        </p:txBody>
      </p:sp>
      <p:sp>
        <p:nvSpPr>
          <p:cNvPr id="5" name="Rettangolo 4">
            <a:extLst>
              <a:ext uri="{FF2B5EF4-FFF2-40B4-BE49-F238E27FC236}">
                <a16:creationId xmlns:a16="http://schemas.microsoft.com/office/drawing/2014/main" id="{67E96A43-11C5-466A-A41B-BF5633D6C221}"/>
              </a:ext>
            </a:extLst>
          </p:cNvPr>
          <p:cNvSpPr/>
          <p:nvPr/>
        </p:nvSpPr>
        <p:spPr>
          <a:xfrm>
            <a:off x="1061286" y="2951946"/>
            <a:ext cx="9490933" cy="523220"/>
          </a:xfrm>
          <a:prstGeom prst="rect">
            <a:avLst/>
          </a:prstGeom>
        </p:spPr>
        <p:txBody>
          <a:bodyPr wrap="none">
            <a:spAutoFit/>
          </a:bodyPr>
          <a:lstStyle/>
          <a:p>
            <a:pPr algn="ctr"/>
            <a:r>
              <a:rPr lang="it-IT" sz="2800" dirty="0">
                <a:latin typeface="Garamond" panose="02020404030301010803" pitchFamily="18" charset="0"/>
              </a:rPr>
              <a:t>Here </a:t>
            </a:r>
            <a:r>
              <a:rPr lang="it-IT" sz="2800" dirty="0" err="1">
                <a:latin typeface="Garamond" panose="02020404030301010803" pitchFamily="18" charset="0"/>
              </a:rPr>
              <a:t>we</a:t>
            </a:r>
            <a:r>
              <a:rPr lang="it-IT" sz="2800" dirty="0">
                <a:latin typeface="Garamond" panose="02020404030301010803" pitchFamily="18" charset="0"/>
              </a:rPr>
              <a:t> </a:t>
            </a:r>
            <a:r>
              <a:rPr lang="it-IT" sz="2800" dirty="0" err="1">
                <a:latin typeface="Garamond" panose="02020404030301010803" pitchFamily="18" charset="0"/>
              </a:rPr>
              <a:t>computed</a:t>
            </a:r>
            <a:r>
              <a:rPr lang="it-IT" sz="2800" dirty="0">
                <a:latin typeface="Garamond" panose="02020404030301010803" pitchFamily="18" charset="0"/>
              </a:rPr>
              <a:t> some </a:t>
            </a:r>
            <a:r>
              <a:rPr lang="it-IT" sz="2800" dirty="0" err="1">
                <a:latin typeface="Garamond" panose="02020404030301010803" pitchFamily="18" charset="0"/>
              </a:rPr>
              <a:t>generalized</a:t>
            </a:r>
            <a:r>
              <a:rPr lang="it-IT" sz="2800" dirty="0">
                <a:latin typeface="Garamond" panose="02020404030301010803" pitchFamily="18" charset="0"/>
              </a:rPr>
              <a:t> </a:t>
            </a:r>
            <a:r>
              <a:rPr lang="it-IT" sz="2800" dirty="0" err="1">
                <a:latin typeface="Garamond" panose="02020404030301010803" pitchFamily="18" charset="0"/>
              </a:rPr>
              <a:t>version</a:t>
            </a:r>
            <a:r>
              <a:rPr lang="it-IT" sz="2800" dirty="0">
                <a:latin typeface="Garamond" panose="02020404030301010803" pitchFamily="18" charset="0"/>
              </a:rPr>
              <a:t> of the Erdos </a:t>
            </a:r>
            <a:r>
              <a:rPr lang="it-IT" sz="2800" dirty="0" err="1">
                <a:latin typeface="Garamond" panose="02020404030301010803" pitchFamily="18" charset="0"/>
              </a:rPr>
              <a:t>number</a:t>
            </a:r>
            <a:endParaRPr lang="it-IT" sz="2800" dirty="0">
              <a:latin typeface="Garamond" panose="02020404030301010803" pitchFamily="18" charset="0"/>
            </a:endParaRPr>
          </a:p>
        </p:txBody>
      </p:sp>
    </p:spTree>
    <p:extLst>
      <p:ext uri="{BB962C8B-B14F-4D97-AF65-F5344CB8AC3E}">
        <p14:creationId xmlns:p14="http://schemas.microsoft.com/office/powerpoint/2010/main" val="418908094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grpId="0" nodeType="clickEffect">
                                  <p:stCondLst>
                                    <p:cond delay="0"/>
                                  </p:stCondLst>
                                  <p:childTnLst>
                                    <p:animEffect transition="out" filter="barn(inVertic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250"/>
                            </p:stCondLst>
                            <p:childTnLst>
                              <p:par>
                                <p:cTn id="13" presetID="10" presetClass="entr" presetSubtype="0" fill="hold" grpId="0" nodeType="afterEffect">
                                  <p:stCondLst>
                                    <p:cond delay="25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2000"/>
                            </p:stCondLst>
                            <p:childTnLst>
                              <p:par>
                                <p:cTn id="17" presetID="10" presetClass="entr" presetSubtype="0" fill="hold" grpId="0" nodeType="afterEffect">
                                  <p:stCondLst>
                                    <p:cond delay="25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par>
                          <p:cTn id="20" fill="hold">
                            <p:stCondLst>
                              <p:cond delay="2750"/>
                            </p:stCondLst>
                            <p:childTnLst>
                              <p:par>
                                <p:cTn id="21" presetID="10" presetClass="entr" presetSubtype="0" fill="hold" grpId="0" nodeType="afterEffect">
                                  <p:stCondLst>
                                    <p:cond delay="25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551329" y="670244"/>
            <a:ext cx="10954871" cy="1293028"/>
          </a:xfrm>
        </p:spPr>
        <p:txBody>
          <a:bodyPr/>
          <a:lstStyle/>
          <a:p>
            <a:pPr algn="ctr"/>
            <a:r>
              <a:rPr lang="en-US" dirty="0" err="1">
                <a:latin typeface="Garamond" charset="0"/>
                <a:ea typeface="Garamond" charset="0"/>
                <a:cs typeface="Garamond" charset="0"/>
              </a:rPr>
              <a:t>Dijkstra’s</a:t>
            </a:r>
            <a:r>
              <a:rPr lang="en-US" dirty="0">
                <a:latin typeface="Garamond" charset="0"/>
                <a:ea typeface="Garamond" charset="0"/>
                <a:cs typeface="Garamond" charset="0"/>
              </a:rPr>
              <a:t> Algorithm</a:t>
            </a:r>
            <a:br>
              <a:rPr lang="it-IT" dirty="0"/>
            </a:br>
            <a:endParaRPr lang="it-IT" dirty="0"/>
          </a:p>
        </p:txBody>
      </p:sp>
      <p:sp>
        <p:nvSpPr>
          <p:cNvPr id="3" name="Segnaposto contenuto 2"/>
          <p:cNvSpPr>
            <a:spLocks noGrp="1"/>
          </p:cNvSpPr>
          <p:nvPr>
            <p:ph idx="1"/>
          </p:nvPr>
        </p:nvSpPr>
        <p:spPr>
          <a:xfrm>
            <a:off x="551329" y="1775012"/>
            <a:ext cx="10954871" cy="739588"/>
          </a:xfrm>
        </p:spPr>
        <p:txBody>
          <a:bodyPr>
            <a:normAutofit lnSpcReduction="10000"/>
          </a:bodyPr>
          <a:lstStyle/>
          <a:p>
            <a:pPr marL="0" indent="0">
              <a:buNone/>
            </a:pPr>
            <a:r>
              <a:rPr lang="en-US" sz="2400" b="1" dirty="0" err="1">
                <a:latin typeface="Garamond" panose="02020404030301010803" pitchFamily="18" charset="0"/>
              </a:rPr>
              <a:t>Dijkstra's</a:t>
            </a:r>
            <a:r>
              <a:rPr lang="en-US" sz="2400" b="1" dirty="0">
                <a:latin typeface="Garamond" panose="02020404030301010803" pitchFamily="18" charset="0"/>
              </a:rPr>
              <a:t> algorithm</a:t>
            </a:r>
            <a:r>
              <a:rPr lang="en-US" sz="2400" dirty="0">
                <a:latin typeface="Garamond" panose="02020404030301010803" pitchFamily="18" charset="0"/>
              </a:rPr>
              <a:t> is an algorithm for finding the shortest paths between nodes in a graph. </a:t>
            </a:r>
          </a:p>
          <a:p>
            <a:pPr marL="457200" indent="-457200">
              <a:buFont typeface="+mj-lt"/>
              <a:buAutoNum type="arabicPeriod"/>
            </a:pPr>
            <a:endParaRPr lang="it-IT" dirty="0"/>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7755" y="2833494"/>
            <a:ext cx="4079888" cy="3200478"/>
          </a:xfrm>
          <a:prstGeom prst="rect">
            <a:avLst/>
          </a:prstGeom>
        </p:spPr>
      </p:pic>
      <p:sp>
        <p:nvSpPr>
          <p:cNvPr id="6" name="CasellaDiTesto 5"/>
          <p:cNvSpPr txBox="1"/>
          <p:nvPr/>
        </p:nvSpPr>
        <p:spPr>
          <a:xfrm>
            <a:off x="551329" y="2833494"/>
            <a:ext cx="6972307" cy="3046988"/>
          </a:xfrm>
          <a:prstGeom prst="rect">
            <a:avLst/>
          </a:prstGeom>
          <a:noFill/>
        </p:spPr>
        <p:txBody>
          <a:bodyPr wrap="square" rtlCol="0">
            <a:spAutoFit/>
          </a:bodyPr>
          <a:lstStyle/>
          <a:p>
            <a:pPr marL="457200" indent="-457200">
              <a:buFont typeface="+mj-lt"/>
              <a:buAutoNum type="arabicPeriod"/>
            </a:pPr>
            <a:r>
              <a:rPr lang="en-US" sz="2400" dirty="0">
                <a:latin typeface="Garamond" charset="0"/>
                <a:ea typeface="Garamond" charset="0"/>
                <a:cs typeface="Garamond" charset="0"/>
              </a:rPr>
              <a:t>Mark all nodes unvisited. Create a set of all the unvisited nodes called the unvisited set.</a:t>
            </a:r>
            <a:r>
              <a:rPr lang="it-IT" sz="2400" dirty="0">
                <a:latin typeface="Garamond" charset="0"/>
                <a:ea typeface="Garamond" charset="0"/>
                <a:cs typeface="Garamond" charset="0"/>
              </a:rPr>
              <a:t> </a:t>
            </a:r>
          </a:p>
          <a:p>
            <a:pPr marL="457200" indent="-457200">
              <a:buFont typeface="+mj-lt"/>
              <a:buAutoNum type="arabicPeriod"/>
            </a:pPr>
            <a:r>
              <a:rPr lang="en-US" sz="2400" dirty="0">
                <a:latin typeface="Garamond" charset="0"/>
                <a:ea typeface="Garamond" charset="0"/>
                <a:cs typeface="Garamond" charset="0"/>
              </a:rPr>
              <a:t>Assign to every node a tentative distance value: set it to zero for our initial node and to infinity for all other nodes. Set the initial node as current.</a:t>
            </a:r>
            <a:endParaRPr lang="it-IT" sz="2400" dirty="0">
              <a:latin typeface="Garamond" charset="0"/>
              <a:ea typeface="Garamond" charset="0"/>
              <a:cs typeface="Garamond" charset="0"/>
            </a:endParaRPr>
          </a:p>
          <a:p>
            <a:pPr marL="457200" indent="-457200">
              <a:buFont typeface="+mj-lt"/>
              <a:buAutoNum type="arabicPeriod"/>
            </a:pPr>
            <a:r>
              <a:rPr lang="en-US" sz="2400" dirty="0">
                <a:latin typeface="Garamond" charset="0"/>
                <a:ea typeface="Garamond" charset="0"/>
                <a:cs typeface="Garamond" charset="0"/>
              </a:rPr>
              <a:t>For the current node, consider all of its unvisited neighbors and calculate their tentative distances through the current node.</a:t>
            </a:r>
            <a:r>
              <a:rPr lang="it-IT" sz="2400" dirty="0">
                <a:latin typeface="Garamond" charset="0"/>
                <a:ea typeface="Garamond" charset="0"/>
                <a:cs typeface="Garamond" charset="0"/>
              </a:rPr>
              <a:t> </a:t>
            </a:r>
          </a:p>
        </p:txBody>
      </p:sp>
      <p:sp>
        <p:nvSpPr>
          <p:cNvPr id="7" name="Rettangolo 6"/>
          <p:cNvSpPr/>
          <p:nvPr/>
        </p:nvSpPr>
        <p:spPr>
          <a:xfrm>
            <a:off x="551329" y="2833494"/>
            <a:ext cx="6096000" cy="3416320"/>
          </a:xfrm>
          <a:prstGeom prst="rect">
            <a:avLst/>
          </a:prstGeom>
        </p:spPr>
        <p:txBody>
          <a:bodyPr>
            <a:spAutoFit/>
          </a:bodyPr>
          <a:lstStyle/>
          <a:p>
            <a:pPr marL="457200" indent="-457200">
              <a:buFont typeface="+mj-lt"/>
              <a:buAutoNum type="arabicPeriod" startAt="6"/>
            </a:pPr>
            <a:r>
              <a:rPr lang="en-US" sz="2400" dirty="0">
                <a:latin typeface="Garamond" charset="0"/>
                <a:ea typeface="Garamond" charset="0"/>
                <a:cs typeface="Garamond" charset="0"/>
              </a:rPr>
              <a:t>If the destination node has been marked visited (when planning a route between two specific nodes) or if the smallest tentative distance among the nodes in the unvisited set is infinity (when planning a complete traversal</a:t>
            </a:r>
            <a:r>
              <a:rPr lang="it-IT" sz="2400" dirty="0">
                <a:latin typeface="Garamond" charset="0"/>
                <a:ea typeface="Garamond" charset="0"/>
                <a:cs typeface="Garamond" charset="0"/>
              </a:rPr>
              <a:t> </a:t>
            </a:r>
          </a:p>
          <a:p>
            <a:pPr marL="457200" indent="-457200">
              <a:buFont typeface="+mj-lt"/>
              <a:buAutoNum type="arabicPeriod" startAt="6"/>
            </a:pPr>
            <a:r>
              <a:rPr lang="en-US" sz="2400" dirty="0">
                <a:latin typeface="Garamond" charset="0"/>
                <a:ea typeface="Garamond" charset="0"/>
                <a:cs typeface="Garamond" charset="0"/>
              </a:rPr>
              <a:t>Otherwise, select the unvisited node that is marked with the smallest tentative distance, set it as the new "current node", and go back to step 3.</a:t>
            </a:r>
            <a:endParaRPr lang="it-IT" sz="2400" dirty="0">
              <a:latin typeface="Garamond" charset="0"/>
              <a:ea typeface="Garamond" charset="0"/>
              <a:cs typeface="Garamond" charset="0"/>
            </a:endParaRPr>
          </a:p>
        </p:txBody>
      </p:sp>
      <p:sp>
        <p:nvSpPr>
          <p:cNvPr id="8" name="Rettangolo 7"/>
          <p:cNvSpPr/>
          <p:nvPr/>
        </p:nvSpPr>
        <p:spPr>
          <a:xfrm>
            <a:off x="551329" y="2833494"/>
            <a:ext cx="6096000" cy="3046988"/>
          </a:xfrm>
          <a:prstGeom prst="rect">
            <a:avLst/>
          </a:prstGeom>
        </p:spPr>
        <p:txBody>
          <a:bodyPr>
            <a:spAutoFit/>
          </a:bodyPr>
          <a:lstStyle/>
          <a:p>
            <a:pPr marL="457200" indent="-457200">
              <a:buFont typeface="+mj-lt"/>
              <a:buAutoNum type="arabicPeriod" startAt="4"/>
            </a:pPr>
            <a:r>
              <a:rPr lang="en-US" sz="2400" dirty="0">
                <a:latin typeface="Garamond" charset="0"/>
                <a:ea typeface="Garamond" charset="0"/>
                <a:cs typeface="Garamond" charset="0"/>
              </a:rPr>
              <a:t>When we are done considering all of the neighbors of the current node, mark the current node as visited and remove it from the unvisited set. </a:t>
            </a:r>
          </a:p>
          <a:p>
            <a:pPr marL="457200" indent="-457200">
              <a:buFont typeface="+mj-lt"/>
              <a:buAutoNum type="arabicPeriod" startAt="4"/>
            </a:pPr>
            <a:r>
              <a:rPr lang="en-US" sz="2400" dirty="0">
                <a:latin typeface="Garamond" charset="0"/>
                <a:ea typeface="Garamond" charset="0"/>
                <a:cs typeface="Garamond" charset="0"/>
              </a:rPr>
              <a:t>Move to the next unvisited node with the smallest tentative distance and repeat the above steps which check neighbors and mark visited.</a:t>
            </a:r>
          </a:p>
        </p:txBody>
      </p:sp>
    </p:spTree>
    <p:extLst>
      <p:ext uri="{BB962C8B-B14F-4D97-AF65-F5344CB8AC3E}">
        <p14:creationId xmlns:p14="http://schemas.microsoft.com/office/powerpoint/2010/main" val="188266899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xit" presetSubtype="12" fill="hold" grpId="1" nodeType="clickEffect">
                                  <p:stCondLst>
                                    <p:cond delay="0"/>
                                  </p:stCondLst>
                                  <p:childTnLst>
                                    <p:animEffect transition="out" filter="strips(downLeft)">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par>
                          <p:cTn id="13" fill="hold">
                            <p:stCondLst>
                              <p:cond delay="500"/>
                            </p:stCondLst>
                            <p:childTnLst>
                              <p:par>
                                <p:cTn id="14" presetID="18" presetClass="entr" presetSubtype="12" fill="hold" grpId="1"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strips(downLeft)">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8" presetClass="exit" presetSubtype="12" fill="hold" grpId="0" nodeType="clickEffect">
                                  <p:stCondLst>
                                    <p:cond delay="0"/>
                                  </p:stCondLst>
                                  <p:childTnLst>
                                    <p:animEffect transition="out" filter="strips(downLeft)">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childTnLst>
                          </p:cTn>
                        </p:par>
                        <p:par>
                          <p:cTn id="22" fill="hold">
                            <p:stCondLst>
                              <p:cond delay="500"/>
                            </p:stCondLst>
                            <p:childTnLst>
                              <p:par>
                                <p:cTn id="23" presetID="18" presetClass="entr" presetSubtype="12" fill="hold" grpId="1"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strips(downLeft)">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1"/>
      <p:bldP spid="8" grpId="0"/>
      <p:bldP spid="8"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895600" y="764373"/>
            <a:ext cx="4513729" cy="1293028"/>
          </a:xfrm>
        </p:spPr>
        <p:txBody>
          <a:bodyPr/>
          <a:lstStyle/>
          <a:p>
            <a:pPr algn="l"/>
            <a:r>
              <a:rPr lang="it-IT" dirty="0" err="1"/>
              <a:t>Erdos</a:t>
            </a:r>
            <a:r>
              <a:rPr lang="it-IT" dirty="0"/>
              <a:t> </a:t>
            </a:r>
            <a:r>
              <a:rPr lang="it-IT" dirty="0" err="1"/>
              <a:t>Number</a:t>
            </a:r>
            <a:endParaRPr lang="it-IT" dirty="0"/>
          </a:p>
        </p:txBody>
      </p:sp>
      <p:sp>
        <p:nvSpPr>
          <p:cNvPr id="3" name="Segnaposto contenuto 2"/>
          <p:cNvSpPr>
            <a:spLocks noGrp="1"/>
          </p:cNvSpPr>
          <p:nvPr>
            <p:ph idx="1"/>
          </p:nvPr>
        </p:nvSpPr>
        <p:spPr/>
        <p:txBody>
          <a:bodyPr>
            <a:normAutofit fontScale="92500" lnSpcReduction="20000"/>
          </a:bodyPr>
          <a:lstStyle/>
          <a:p>
            <a:endParaRPr lang="it-IT" dirty="0"/>
          </a:p>
          <a:p>
            <a:pPr marL="0" indent="0">
              <a:buNone/>
            </a:pPr>
            <a:r>
              <a:rPr lang="en-US" dirty="0"/>
              <a:t>The </a:t>
            </a:r>
            <a:r>
              <a:rPr lang="en-US" dirty="0" err="1"/>
              <a:t>Erdős</a:t>
            </a:r>
            <a:r>
              <a:rPr lang="en-US" dirty="0"/>
              <a:t> number describes the "collaborative distance" between two people. </a:t>
            </a:r>
          </a:p>
          <a:p>
            <a:pPr marL="0" indent="0">
              <a:buNone/>
            </a:pPr>
            <a:r>
              <a:rPr lang="en-US" dirty="0"/>
              <a:t>To be assigned an </a:t>
            </a:r>
            <a:r>
              <a:rPr lang="en-US" dirty="0" err="1"/>
              <a:t>Erdős</a:t>
            </a:r>
            <a:r>
              <a:rPr lang="en-US" dirty="0"/>
              <a:t> number, someone must be a coauthor of a research paper with another person who has a finite </a:t>
            </a:r>
            <a:r>
              <a:rPr lang="en-US" dirty="0" err="1"/>
              <a:t>Erdős</a:t>
            </a:r>
            <a:r>
              <a:rPr lang="en-US" dirty="0"/>
              <a:t> number. </a:t>
            </a:r>
          </a:p>
          <a:p>
            <a:pPr marL="0" indent="0">
              <a:buNone/>
            </a:pPr>
            <a:r>
              <a:rPr lang="en-US" dirty="0"/>
              <a:t>Paul </a:t>
            </a:r>
            <a:r>
              <a:rPr lang="en-US" dirty="0" err="1"/>
              <a:t>Erdős</a:t>
            </a:r>
            <a:r>
              <a:rPr lang="en-US" dirty="0"/>
              <a:t> has an </a:t>
            </a:r>
            <a:r>
              <a:rPr lang="en-US" dirty="0" err="1"/>
              <a:t>Erdős</a:t>
            </a:r>
            <a:r>
              <a:rPr lang="en-US" dirty="0"/>
              <a:t> number of zero. Anybody else's </a:t>
            </a:r>
            <a:r>
              <a:rPr lang="en-US" dirty="0" err="1"/>
              <a:t>Erdős</a:t>
            </a:r>
            <a:r>
              <a:rPr lang="en-US" dirty="0"/>
              <a:t> number is k + 1 where k is the lowest </a:t>
            </a:r>
            <a:r>
              <a:rPr lang="en-US" dirty="0" err="1"/>
              <a:t>Erdős</a:t>
            </a:r>
            <a:r>
              <a:rPr lang="en-US" dirty="0"/>
              <a:t> number of any coauthor. </a:t>
            </a:r>
          </a:p>
          <a:p>
            <a:pPr marL="0" indent="0">
              <a:buNone/>
            </a:pPr>
            <a:r>
              <a:rPr lang="en-US" dirty="0" err="1"/>
              <a:t>Erdős</a:t>
            </a:r>
            <a:r>
              <a:rPr lang="en-US" dirty="0"/>
              <a:t> wrote around 1,500 mathematical articles in his lifetime, mostly co-written. He had 511 direct collaborators; these are the people with </a:t>
            </a:r>
            <a:r>
              <a:rPr lang="en-US" dirty="0" err="1"/>
              <a:t>Erdős</a:t>
            </a:r>
            <a:r>
              <a:rPr lang="en-US" dirty="0"/>
              <a:t> number 1. </a:t>
            </a:r>
          </a:p>
          <a:p>
            <a:pPr marL="0" indent="0">
              <a:buNone/>
            </a:pPr>
            <a:r>
              <a:rPr lang="en-US" dirty="0"/>
              <a:t>The people who have collaborated with them (but not with Erdős himself) have an Erdős number of 2, those who have collaborated with people who have an Erdős number of 2 (but not with Erdős or anyone with an Erdős number of 1) have an Erdős number of 3, and so forth. A person with no such co-authorship chain connecting to </a:t>
            </a:r>
            <a:r>
              <a:rPr lang="en-US" dirty="0" err="1"/>
              <a:t>Erdős</a:t>
            </a:r>
            <a:r>
              <a:rPr lang="en-US" dirty="0"/>
              <a:t> has an </a:t>
            </a:r>
            <a:r>
              <a:rPr lang="en-US" dirty="0" err="1"/>
              <a:t>Erdős</a:t>
            </a:r>
            <a:r>
              <a:rPr lang="en-US" dirty="0"/>
              <a:t> number of infinity (or an undefined one). Since the death of Paul </a:t>
            </a:r>
            <a:r>
              <a:rPr lang="en-US" dirty="0" err="1"/>
              <a:t>Erdős</a:t>
            </a:r>
            <a:r>
              <a:rPr lang="en-US" dirty="0"/>
              <a:t>, the lowest </a:t>
            </a:r>
            <a:r>
              <a:rPr lang="en-US" dirty="0" err="1"/>
              <a:t>Erdős</a:t>
            </a:r>
            <a:r>
              <a:rPr lang="en-US" dirty="0"/>
              <a:t> number that a new researcher can obtain is 2.</a:t>
            </a:r>
            <a:endParaRPr lang="it-IT" dirty="0"/>
          </a:p>
          <a:p>
            <a:pPr marL="0" indent="0">
              <a:buNone/>
            </a:pPr>
            <a:endParaRPr lang="it-IT" dirty="0"/>
          </a:p>
        </p:txBody>
      </p:sp>
      <p:pic>
        <p:nvPicPr>
          <p:cNvPr id="4" name="Immagine 3"/>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0" y="-4833"/>
            <a:ext cx="12192000" cy="6858000"/>
          </a:xfrm>
          <a:prstGeom prst="rect">
            <a:avLst/>
          </a:prstGeom>
        </p:spPr>
      </p:pic>
    </p:spTree>
    <p:extLst>
      <p:ext uri="{BB962C8B-B14F-4D97-AF65-F5344CB8AC3E}">
        <p14:creationId xmlns:p14="http://schemas.microsoft.com/office/powerpoint/2010/main" val="189379400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nodeType="clickEffect">
                                  <p:stCondLst>
                                    <p:cond delay="0"/>
                                  </p:stCondLst>
                                  <p:childTnLst>
                                    <p:animEffect transition="out" filter="circle(out)">
                                      <p:cBhvr>
                                        <p:cTn id="6" dur="2000"/>
                                        <p:tgtEl>
                                          <p:spTgt spid="4"/>
                                        </p:tgtEl>
                                      </p:cBhvr>
                                    </p:animEffect>
                                    <p:set>
                                      <p:cBhvr>
                                        <p:cTn id="7" dur="1" fill="hold">
                                          <p:stCondLst>
                                            <p:cond delay="1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p:cNvSpPr>
            <a:spLocks noGrp="1"/>
          </p:cNvSpPr>
          <p:nvPr>
            <p:ph type="title"/>
          </p:nvPr>
        </p:nvSpPr>
        <p:spPr>
          <a:xfrm>
            <a:off x="242046" y="468538"/>
            <a:ext cx="11513073" cy="1293028"/>
          </a:xfrm>
        </p:spPr>
        <p:txBody>
          <a:bodyPr/>
          <a:lstStyle/>
          <a:p>
            <a:pPr algn="ctr"/>
            <a:r>
              <a:rPr lang="it-IT" dirty="0" err="1">
                <a:latin typeface="Garamond" panose="02020404030301010803" pitchFamily="18" charset="0"/>
              </a:rPr>
              <a:t>Graph</a:t>
            </a:r>
            <a:r>
              <a:rPr lang="it-IT" dirty="0">
                <a:latin typeface="Garamond" panose="02020404030301010803" pitchFamily="18" charset="0"/>
              </a:rPr>
              <a:t> #2</a:t>
            </a:r>
          </a:p>
        </p:txBody>
      </p:sp>
      <p:sp>
        <p:nvSpPr>
          <p:cNvPr id="6" name="CasellaDiTesto 5"/>
          <p:cNvSpPr txBox="1"/>
          <p:nvPr/>
        </p:nvSpPr>
        <p:spPr>
          <a:xfrm>
            <a:off x="7610439" y="3413628"/>
            <a:ext cx="4144681" cy="1938992"/>
          </a:xfrm>
          <a:prstGeom prst="rect">
            <a:avLst/>
          </a:prstGeom>
          <a:noFill/>
        </p:spPr>
        <p:txBody>
          <a:bodyPr wrap="square" rtlCol="0">
            <a:spAutoFit/>
          </a:bodyPr>
          <a:lstStyle/>
          <a:p>
            <a:r>
              <a:rPr lang="it-IT" sz="2000" b="1" i="1" dirty="0">
                <a:latin typeface="Garamond" panose="02020404030301010803" pitchFamily="18" charset="0"/>
              </a:rPr>
              <a:t>Red </a:t>
            </a:r>
            <a:r>
              <a:rPr lang="it-IT" sz="2000" b="1" i="1" dirty="0" err="1">
                <a:latin typeface="Garamond" panose="02020404030301010803" pitchFamily="18" charset="0"/>
              </a:rPr>
              <a:t>nodes</a:t>
            </a:r>
            <a:r>
              <a:rPr lang="it-IT" sz="2000" dirty="0">
                <a:latin typeface="Garamond" panose="02020404030301010803" pitchFamily="18" charset="0"/>
              </a:rPr>
              <a:t>: </a:t>
            </a:r>
            <a:r>
              <a:rPr lang="it-IT" sz="2000" dirty="0" err="1">
                <a:latin typeface="Garamond" panose="02020404030301010803" pitchFamily="18" charset="0"/>
              </a:rPr>
              <a:t>authors</a:t>
            </a:r>
            <a:endParaRPr lang="it-IT" sz="2000" dirty="0">
              <a:latin typeface="Garamond" panose="02020404030301010803" pitchFamily="18" charset="0"/>
            </a:endParaRPr>
          </a:p>
          <a:p>
            <a:endParaRPr lang="it-IT" sz="2000" dirty="0">
              <a:latin typeface="Garamond" panose="02020404030301010803" pitchFamily="18" charset="0"/>
            </a:endParaRPr>
          </a:p>
          <a:p>
            <a:r>
              <a:rPr lang="it-IT" sz="2000" b="1" dirty="0">
                <a:latin typeface="Garamond" panose="02020404030301010803" pitchFamily="18" charset="0"/>
              </a:rPr>
              <a:t>Blue </a:t>
            </a:r>
            <a:r>
              <a:rPr lang="it-IT" sz="2000" b="1" dirty="0" err="1">
                <a:latin typeface="Garamond" panose="02020404030301010803" pitchFamily="18" charset="0"/>
              </a:rPr>
              <a:t>nodes</a:t>
            </a:r>
            <a:r>
              <a:rPr lang="it-IT" sz="2000" dirty="0">
                <a:latin typeface="Garamond" panose="02020404030301010803" pitchFamily="18" charset="0"/>
              </a:rPr>
              <a:t>: </a:t>
            </a:r>
            <a:r>
              <a:rPr lang="it-IT" sz="2000" dirty="0" err="1">
                <a:latin typeface="Garamond" panose="02020404030301010803" pitchFamily="18" charset="0"/>
              </a:rPr>
              <a:t>publications</a:t>
            </a:r>
            <a:endParaRPr lang="it-IT" sz="2000" dirty="0">
              <a:latin typeface="Garamond" panose="02020404030301010803" pitchFamily="18" charset="0"/>
            </a:endParaRPr>
          </a:p>
          <a:p>
            <a:endParaRPr lang="it-IT" sz="2000" dirty="0">
              <a:latin typeface="Garamond" panose="02020404030301010803" pitchFamily="18" charset="0"/>
            </a:endParaRPr>
          </a:p>
          <a:p>
            <a:r>
              <a:rPr lang="it-IT" sz="2000" b="1" i="1" dirty="0" err="1">
                <a:latin typeface="Garamond" panose="02020404030301010803" pitchFamily="18" charset="0"/>
              </a:rPr>
              <a:t>Edges</a:t>
            </a:r>
            <a:r>
              <a:rPr lang="it-IT" sz="2000" dirty="0">
                <a:latin typeface="Garamond" panose="02020404030301010803" pitchFamily="18" charset="0"/>
              </a:rPr>
              <a:t>: connection </a:t>
            </a:r>
            <a:r>
              <a:rPr lang="it-IT" sz="2000" dirty="0" err="1">
                <a:latin typeface="Garamond" panose="02020404030301010803" pitchFamily="18" charset="0"/>
              </a:rPr>
              <a:t>between</a:t>
            </a:r>
            <a:r>
              <a:rPr lang="it-IT" sz="2000" dirty="0">
                <a:latin typeface="Garamond" panose="02020404030301010803" pitchFamily="18" charset="0"/>
              </a:rPr>
              <a:t> </a:t>
            </a:r>
            <a:r>
              <a:rPr lang="it-IT" sz="2000" dirty="0" err="1">
                <a:latin typeface="Garamond" panose="02020404030301010803" pitchFamily="18" charset="0"/>
              </a:rPr>
              <a:t>author</a:t>
            </a:r>
            <a:r>
              <a:rPr lang="it-IT" sz="2000" dirty="0">
                <a:latin typeface="Garamond" panose="02020404030301010803" pitchFamily="18" charset="0"/>
              </a:rPr>
              <a:t> and </a:t>
            </a:r>
            <a:r>
              <a:rPr lang="it-IT" sz="2000" dirty="0" err="1">
                <a:latin typeface="Garamond" panose="02020404030301010803" pitchFamily="18" charset="0"/>
              </a:rPr>
              <a:t>his</a:t>
            </a:r>
            <a:r>
              <a:rPr lang="it-IT" sz="2000" dirty="0">
                <a:latin typeface="Garamond" panose="02020404030301010803" pitchFamily="18" charset="0"/>
              </a:rPr>
              <a:t> </a:t>
            </a:r>
            <a:r>
              <a:rPr lang="it-IT" sz="2000" dirty="0" err="1">
                <a:latin typeface="Garamond" panose="02020404030301010803" pitchFamily="18" charset="0"/>
              </a:rPr>
              <a:t>publications</a:t>
            </a:r>
            <a:endParaRPr lang="it-IT" sz="2000" dirty="0">
              <a:latin typeface="Garamond" panose="02020404030301010803" pitchFamily="18" charset="0"/>
            </a:endParaRPr>
          </a:p>
        </p:txBody>
      </p:sp>
      <p:pic>
        <p:nvPicPr>
          <p:cNvPr id="8" name="Immagine 7"/>
          <p:cNvPicPr/>
          <p:nvPr/>
        </p:nvPicPr>
        <p:blipFill>
          <a:blip r:embed="rId2">
            <a:extLst>
              <a:ext uri="{28A0092B-C50C-407E-A947-70E740481C1C}">
                <a14:useLocalDpi xmlns:a14="http://schemas.microsoft.com/office/drawing/2010/main" val="0"/>
              </a:ext>
            </a:extLst>
          </a:blip>
          <a:stretch>
            <a:fillRect/>
          </a:stretch>
        </p:blipFill>
        <p:spPr>
          <a:xfrm>
            <a:off x="242047" y="1825952"/>
            <a:ext cx="7019365" cy="4652681"/>
          </a:xfrm>
          <a:prstGeom prst="rect">
            <a:avLst/>
          </a:prstGeom>
        </p:spPr>
      </p:pic>
    </p:spTree>
    <p:extLst>
      <p:ext uri="{BB962C8B-B14F-4D97-AF65-F5344CB8AC3E}">
        <p14:creationId xmlns:p14="http://schemas.microsoft.com/office/powerpoint/2010/main" val="61988073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 calcmode="lin" valueType="num">
                                      <p:cBhvr additive="base">
                                        <p:cTn id="12"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 calcmode="lin" valueType="num">
                                      <p:cBhvr additive="base">
                                        <p:cTn id="17"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AC3BB2B-4B26-4D11-B9EC-86D0BE1DDFF0}"/>
              </a:ext>
            </a:extLst>
          </p:cNvPr>
          <p:cNvSpPr>
            <a:spLocks noGrp="1"/>
          </p:cNvSpPr>
          <p:nvPr>
            <p:ph type="title"/>
          </p:nvPr>
        </p:nvSpPr>
        <p:spPr>
          <a:xfrm>
            <a:off x="685800" y="764373"/>
            <a:ext cx="10820400" cy="1293028"/>
          </a:xfrm>
        </p:spPr>
        <p:txBody>
          <a:bodyPr/>
          <a:lstStyle/>
          <a:p>
            <a:pPr algn="ctr"/>
            <a:r>
              <a:rPr lang="it-IT" dirty="0" err="1">
                <a:latin typeface="Garamond" panose="02020404030301010803" pitchFamily="18" charset="0"/>
              </a:rPr>
              <a:t>But</a:t>
            </a:r>
            <a:r>
              <a:rPr lang="it-IT" dirty="0">
                <a:latin typeface="Garamond" panose="02020404030301010803" pitchFamily="18" charset="0"/>
              </a:rPr>
              <a:t>… </a:t>
            </a:r>
            <a:r>
              <a:rPr lang="it-IT" dirty="0" err="1">
                <a:latin typeface="Garamond" panose="02020404030301010803" pitchFamily="18" charset="0"/>
              </a:rPr>
              <a:t>what</a:t>
            </a:r>
            <a:r>
              <a:rPr lang="it-IT" dirty="0">
                <a:latin typeface="Garamond" panose="02020404030301010803" pitchFamily="18" charset="0"/>
              </a:rPr>
              <a:t> are </a:t>
            </a:r>
            <a:r>
              <a:rPr lang="it-IT" dirty="0" err="1">
                <a:latin typeface="Garamond" panose="02020404030301010803" pitchFamily="18" charset="0"/>
              </a:rPr>
              <a:t>citations</a:t>
            </a:r>
            <a:r>
              <a:rPr lang="it-IT" dirty="0">
                <a:latin typeface="Garamond" panose="02020404030301010803" pitchFamily="18" charset="0"/>
              </a:rPr>
              <a:t>?</a:t>
            </a:r>
          </a:p>
        </p:txBody>
      </p:sp>
      <p:sp>
        <p:nvSpPr>
          <p:cNvPr id="3" name="Segnaposto contenuto 2">
            <a:extLst>
              <a:ext uri="{FF2B5EF4-FFF2-40B4-BE49-F238E27FC236}">
                <a16:creationId xmlns:a16="http://schemas.microsoft.com/office/drawing/2014/main" id="{D0B5AC6B-EC96-4C70-BCAB-8CE3650CF4EE}"/>
              </a:ext>
            </a:extLst>
          </p:cNvPr>
          <p:cNvSpPr>
            <a:spLocks noGrp="1"/>
          </p:cNvSpPr>
          <p:nvPr>
            <p:ph idx="1"/>
          </p:nvPr>
        </p:nvSpPr>
        <p:spPr>
          <a:xfrm>
            <a:off x="685800" y="2194561"/>
            <a:ext cx="10820400" cy="1155130"/>
          </a:xfrm>
        </p:spPr>
        <p:txBody>
          <a:bodyPr>
            <a:normAutofit lnSpcReduction="10000"/>
          </a:bodyPr>
          <a:lstStyle/>
          <a:p>
            <a:pPr marL="0" indent="0" algn="ctr">
              <a:buNone/>
            </a:pPr>
            <a:r>
              <a:rPr lang="en-US" dirty="0">
                <a:latin typeface="Garamond" panose="02020404030301010803" pitchFamily="18" charset="0"/>
              </a:rPr>
              <a:t>The researchers in science</a:t>
            </a:r>
          </a:p>
          <a:p>
            <a:pPr marL="0" indent="0" algn="ctr">
              <a:buNone/>
            </a:pPr>
            <a:r>
              <a:rPr lang="en-US" dirty="0">
                <a:latin typeface="Garamond" panose="02020404030301010803" pitchFamily="18" charset="0"/>
              </a:rPr>
              <a:t>communicate new discoveries, express ideas and </a:t>
            </a:r>
            <a:r>
              <a:rPr lang="en-US" u="sng" dirty="0">
                <a:latin typeface="Garamond" panose="02020404030301010803" pitchFamily="18" charset="0"/>
              </a:rPr>
              <a:t>measure success </a:t>
            </a:r>
          </a:p>
          <a:p>
            <a:pPr marL="0" indent="0" algn="ctr">
              <a:buNone/>
            </a:pPr>
            <a:r>
              <a:rPr lang="en-US" dirty="0">
                <a:latin typeface="Garamond" panose="02020404030301010803" pitchFamily="18" charset="0"/>
              </a:rPr>
              <a:t>through publications and citations.</a:t>
            </a:r>
          </a:p>
          <a:p>
            <a:pPr marL="0" indent="0" algn="ctr">
              <a:buNone/>
            </a:pPr>
            <a:endParaRPr lang="it-IT" dirty="0">
              <a:latin typeface="Garamond" panose="02020404030301010803" pitchFamily="18" charset="0"/>
            </a:endParaRPr>
          </a:p>
          <a:p>
            <a:pPr marL="0" indent="0">
              <a:buNone/>
            </a:pPr>
            <a:endParaRPr lang="it-IT" dirty="0"/>
          </a:p>
        </p:txBody>
      </p:sp>
      <p:sp>
        <p:nvSpPr>
          <p:cNvPr id="4" name="Rettangolo 3">
            <a:extLst>
              <a:ext uri="{FF2B5EF4-FFF2-40B4-BE49-F238E27FC236}">
                <a16:creationId xmlns:a16="http://schemas.microsoft.com/office/drawing/2014/main" id="{76828043-11B5-49CF-A3FB-02D0E2B9228F}"/>
              </a:ext>
            </a:extLst>
          </p:cNvPr>
          <p:cNvSpPr/>
          <p:nvPr/>
        </p:nvSpPr>
        <p:spPr>
          <a:xfrm>
            <a:off x="662473" y="4819262"/>
            <a:ext cx="10880272" cy="430887"/>
          </a:xfrm>
          <a:prstGeom prst="rect">
            <a:avLst/>
          </a:prstGeom>
        </p:spPr>
        <p:txBody>
          <a:bodyPr wrap="square">
            <a:spAutoFit/>
          </a:bodyPr>
          <a:lstStyle/>
          <a:p>
            <a:pPr lvl="0" algn="ctr"/>
            <a:r>
              <a:rPr lang="en-US" sz="2200" dirty="0">
                <a:latin typeface="Garamond" panose="02020404030301010803" pitchFamily="18" charset="0"/>
              </a:rPr>
              <a:t>2) to give credit to research done by others </a:t>
            </a:r>
            <a:endParaRPr lang="it-IT" sz="2200" dirty="0">
              <a:latin typeface="Garamond" panose="02020404030301010803" pitchFamily="18" charset="0"/>
            </a:endParaRPr>
          </a:p>
        </p:txBody>
      </p:sp>
      <p:sp>
        <p:nvSpPr>
          <p:cNvPr id="5" name="Rettangolo 4">
            <a:extLst>
              <a:ext uri="{FF2B5EF4-FFF2-40B4-BE49-F238E27FC236}">
                <a16:creationId xmlns:a16="http://schemas.microsoft.com/office/drawing/2014/main" id="{C85EB53E-9ED8-4C83-A348-91516F654658}"/>
              </a:ext>
            </a:extLst>
          </p:cNvPr>
          <p:cNvSpPr/>
          <p:nvPr/>
        </p:nvSpPr>
        <p:spPr>
          <a:xfrm>
            <a:off x="685800" y="3653589"/>
            <a:ext cx="10820400" cy="430887"/>
          </a:xfrm>
          <a:prstGeom prst="rect">
            <a:avLst/>
          </a:prstGeom>
        </p:spPr>
        <p:txBody>
          <a:bodyPr wrap="square">
            <a:spAutoFit/>
          </a:bodyPr>
          <a:lstStyle/>
          <a:p>
            <a:pPr algn="ctr"/>
            <a:r>
              <a:rPr lang="en-US" sz="2200" dirty="0">
                <a:latin typeface="Garamond" panose="02020404030301010803" pitchFamily="18" charset="0"/>
              </a:rPr>
              <a:t>Citations are included in research papers for 2 main reasons:</a:t>
            </a:r>
            <a:endParaRPr lang="it-IT" sz="2200" dirty="0">
              <a:latin typeface="Garamond" panose="02020404030301010803" pitchFamily="18" charset="0"/>
            </a:endParaRPr>
          </a:p>
        </p:txBody>
      </p:sp>
      <p:sp>
        <p:nvSpPr>
          <p:cNvPr id="6" name="Rettangolo 5">
            <a:extLst>
              <a:ext uri="{FF2B5EF4-FFF2-40B4-BE49-F238E27FC236}">
                <a16:creationId xmlns:a16="http://schemas.microsoft.com/office/drawing/2014/main" id="{36E10FFD-2D32-44E6-8C33-A8C845E32097}"/>
              </a:ext>
            </a:extLst>
          </p:cNvPr>
          <p:cNvSpPr/>
          <p:nvPr/>
        </p:nvSpPr>
        <p:spPr>
          <a:xfrm>
            <a:off x="685799" y="4267203"/>
            <a:ext cx="10820399" cy="430887"/>
          </a:xfrm>
          <a:prstGeom prst="rect">
            <a:avLst/>
          </a:prstGeom>
        </p:spPr>
        <p:txBody>
          <a:bodyPr wrap="square">
            <a:spAutoFit/>
          </a:bodyPr>
          <a:lstStyle/>
          <a:p>
            <a:pPr lvl="0" algn="ctr"/>
            <a:r>
              <a:rPr lang="en-US" sz="2200" dirty="0">
                <a:latin typeface="Garamond" panose="02020404030301010803" pitchFamily="18" charset="0"/>
              </a:rPr>
              <a:t>1) to build an argument</a:t>
            </a:r>
            <a:endParaRPr lang="it-IT" sz="2200" dirty="0">
              <a:latin typeface="Garamond" panose="02020404030301010803" pitchFamily="18" charset="0"/>
            </a:endParaRPr>
          </a:p>
        </p:txBody>
      </p:sp>
    </p:spTree>
    <p:extLst>
      <p:ext uri="{BB962C8B-B14F-4D97-AF65-F5344CB8AC3E}">
        <p14:creationId xmlns:p14="http://schemas.microsoft.com/office/powerpoint/2010/main" val="420735769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14" presetClass="entr" presetSubtype="10" fill="hold" grpId="0" nodeType="withEffect">
                                  <p:stCondLst>
                                    <p:cond delay="150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3" dur="500"/>
                                        <p:tgtEl>
                                          <p:spTgt spid="3">
                                            <p:txEl>
                                              <p:pRg st="0" end="0"/>
                                            </p:txEl>
                                          </p:spTgt>
                                        </p:tgtEl>
                                      </p:cBhvr>
                                    </p:animEffect>
                                  </p:childTnLst>
                                </p:cTn>
                              </p:par>
                              <p:par>
                                <p:cTn id="14" presetID="14" presetClass="entr" presetSubtype="10" fill="hold" grpId="0" nodeType="withEffect">
                                  <p:stCondLst>
                                    <p:cond delay="150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6" dur="500"/>
                                        <p:tgtEl>
                                          <p:spTgt spid="3">
                                            <p:txEl>
                                              <p:pRg st="1" end="1"/>
                                            </p:txEl>
                                          </p:spTgt>
                                        </p:tgtEl>
                                      </p:cBhvr>
                                    </p:animEffect>
                                  </p:childTnLst>
                                </p:cTn>
                              </p:par>
                              <p:par>
                                <p:cTn id="17" presetID="14" presetClass="entr" presetSubtype="10" fill="hold" grpId="0" nodeType="withEffect">
                                  <p:stCondLst>
                                    <p:cond delay="150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arn(inVertical)">
                                      <p:cBhvr>
                                        <p:cTn id="24" dur="500"/>
                                        <p:tgtEl>
                                          <p:spTgt spid="5"/>
                                        </p:tgtEl>
                                      </p:cBhvr>
                                    </p:animEffect>
                                  </p:childTnLst>
                                </p:cTn>
                              </p:par>
                            </p:childTnLst>
                          </p:cTn>
                        </p:par>
                        <p:par>
                          <p:cTn id="25" fill="hold">
                            <p:stCondLst>
                              <p:cond delay="500"/>
                            </p:stCondLst>
                            <p:childTnLst>
                              <p:par>
                                <p:cTn id="26" presetID="2" presetClass="entr" presetSubtype="4" fill="hold" grpId="0" nodeType="afterEffect">
                                  <p:stCondLst>
                                    <p:cond delay="125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1+#ppt_h/2"/>
                                          </p:val>
                                        </p:tav>
                                        <p:tav tm="100000">
                                          <p:val>
                                            <p:strVal val="#ppt_y"/>
                                          </p:val>
                                        </p:tav>
                                      </p:tavLst>
                                    </p:anim>
                                  </p:childTnLst>
                                </p:cTn>
                              </p:par>
                            </p:childTnLst>
                          </p:cTn>
                        </p:par>
                        <p:par>
                          <p:cTn id="30" fill="hold">
                            <p:stCondLst>
                              <p:cond delay="2250"/>
                            </p:stCondLst>
                            <p:childTnLst>
                              <p:par>
                                <p:cTn id="31" presetID="2" presetClass="entr" presetSubtype="4" fill="hold" grpId="0" nodeType="afterEffect">
                                  <p:stCondLst>
                                    <p:cond delay="75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ppt_x"/>
                                          </p:val>
                                        </p:tav>
                                        <p:tav tm="100000">
                                          <p:val>
                                            <p:strVal val="#ppt_x"/>
                                          </p:val>
                                        </p:tav>
                                      </p:tavLst>
                                    </p:anim>
                                    <p:anim calcmode="lin" valueType="num">
                                      <p:cBhvr additive="base">
                                        <p:cTn id="3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 grpId="0"/>
      <p:bldP spid="5"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85800" y="764373"/>
            <a:ext cx="10820400" cy="1293028"/>
          </a:xfrm>
        </p:spPr>
        <p:txBody>
          <a:bodyPr/>
          <a:lstStyle/>
          <a:p>
            <a:pPr algn="ctr"/>
            <a:r>
              <a:rPr lang="it-IT" dirty="0" err="1">
                <a:latin typeface="Garamond" panose="02020404030301010803" pitchFamily="18" charset="0"/>
              </a:rPr>
              <a:t>Induced</a:t>
            </a:r>
            <a:r>
              <a:rPr lang="it-IT" dirty="0">
                <a:latin typeface="Garamond" panose="02020404030301010803" pitchFamily="18" charset="0"/>
              </a:rPr>
              <a:t> </a:t>
            </a:r>
            <a:r>
              <a:rPr lang="it-IT" dirty="0" err="1">
                <a:latin typeface="Garamond" panose="02020404030301010803" pitchFamily="18" charset="0"/>
              </a:rPr>
              <a:t>subgraph</a:t>
            </a:r>
            <a:endParaRPr lang="it-IT" dirty="0">
              <a:latin typeface="Garamond" panose="02020404030301010803" pitchFamily="18" charset="0"/>
            </a:endParaRPr>
          </a:p>
        </p:txBody>
      </p:sp>
      <p:sp>
        <p:nvSpPr>
          <p:cNvPr id="3" name="Segnaposto contenuto 2"/>
          <p:cNvSpPr>
            <a:spLocks noGrp="1"/>
          </p:cNvSpPr>
          <p:nvPr>
            <p:ph idx="1"/>
          </p:nvPr>
        </p:nvSpPr>
        <p:spPr/>
        <p:txBody>
          <a:bodyPr>
            <a:normAutofit/>
          </a:bodyPr>
          <a:lstStyle/>
          <a:p>
            <a:pPr marL="0" indent="0">
              <a:buNone/>
            </a:pPr>
            <a:r>
              <a:rPr lang="en-US" sz="2800" dirty="0">
                <a:latin typeface="Garamond" panose="02020404030301010803" pitchFamily="18" charset="0"/>
              </a:rPr>
              <a:t>In graph theory, an induced </a:t>
            </a:r>
            <a:r>
              <a:rPr lang="en-US" sz="2800" dirty="0" err="1">
                <a:latin typeface="Garamond" panose="02020404030301010803" pitchFamily="18" charset="0"/>
              </a:rPr>
              <a:t>subgraph</a:t>
            </a:r>
            <a:r>
              <a:rPr lang="en-US" sz="2800" dirty="0">
                <a:latin typeface="Garamond" panose="02020404030301010803" pitchFamily="18" charset="0"/>
              </a:rPr>
              <a:t> of a graph is another graph, formed from a subset of the vertices of the graph and all of the edges connecting pairs of vertices in that subset. Formally, let G = (V, E) be any graph, and let S ⊂ V be any subset of vertices of G. Then the induced </a:t>
            </a:r>
            <a:r>
              <a:rPr lang="en-US" sz="2800" dirty="0" err="1">
                <a:latin typeface="Garamond" panose="02020404030301010803" pitchFamily="18" charset="0"/>
              </a:rPr>
              <a:t>subgraph</a:t>
            </a:r>
            <a:r>
              <a:rPr lang="en-US" sz="2800" dirty="0">
                <a:latin typeface="Garamond" panose="02020404030301010803" pitchFamily="18" charset="0"/>
              </a:rPr>
              <a:t> G[S] is the graph whose vertex set is S and whose edge set consists of all of the edges in E that have both endpoints in S.</a:t>
            </a:r>
          </a:p>
        </p:txBody>
      </p:sp>
    </p:spTree>
    <p:extLst>
      <p:ext uri="{BB962C8B-B14F-4D97-AF65-F5344CB8AC3E}">
        <p14:creationId xmlns:p14="http://schemas.microsoft.com/office/powerpoint/2010/main" val="211921965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p:nvPr/>
        </p:nvPicPr>
        <p:blipFill>
          <a:blip r:embed="rId2">
            <a:extLst>
              <a:ext uri="{28A0092B-C50C-407E-A947-70E740481C1C}">
                <a14:useLocalDpi xmlns:a14="http://schemas.microsoft.com/office/drawing/2010/main" val="0"/>
              </a:ext>
            </a:extLst>
          </a:blip>
          <a:stretch>
            <a:fillRect/>
          </a:stretch>
        </p:blipFill>
        <p:spPr>
          <a:xfrm>
            <a:off x="0" y="-114300"/>
            <a:ext cx="12192000" cy="6972300"/>
          </a:xfrm>
          <a:prstGeom prst="rect">
            <a:avLst/>
          </a:prstGeom>
        </p:spPr>
      </p:pic>
      <p:sp>
        <p:nvSpPr>
          <p:cNvPr id="9" name="Rettangolo con angoli arrotondati 8">
            <a:extLst>
              <a:ext uri="{FF2B5EF4-FFF2-40B4-BE49-F238E27FC236}">
                <a16:creationId xmlns:a16="http://schemas.microsoft.com/office/drawing/2014/main" id="{E5B6549D-EB8E-463F-8B5E-B4E8A239238D}"/>
              </a:ext>
            </a:extLst>
          </p:cNvPr>
          <p:cNvSpPr/>
          <p:nvPr/>
        </p:nvSpPr>
        <p:spPr>
          <a:xfrm>
            <a:off x="9647853" y="130629"/>
            <a:ext cx="2388636" cy="12223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Red: </a:t>
            </a:r>
            <a:r>
              <a:rPr lang="it-IT" dirty="0" err="1"/>
              <a:t>author</a:t>
            </a:r>
            <a:endParaRPr lang="it-IT" dirty="0"/>
          </a:p>
          <a:p>
            <a:pPr algn="ctr"/>
            <a:r>
              <a:rPr lang="it-IT" dirty="0"/>
              <a:t>Blue: </a:t>
            </a:r>
            <a:r>
              <a:rPr lang="it-IT" dirty="0" err="1"/>
              <a:t>publications</a:t>
            </a:r>
            <a:endParaRPr lang="it-IT" dirty="0"/>
          </a:p>
          <a:p>
            <a:pPr algn="ctr"/>
            <a:r>
              <a:rPr lang="it-IT" dirty="0"/>
              <a:t>Hop </a:t>
            </a:r>
            <a:r>
              <a:rPr lang="it-IT" dirty="0" err="1"/>
              <a:t>Distance</a:t>
            </a:r>
            <a:r>
              <a:rPr lang="it-IT" dirty="0"/>
              <a:t>: 1</a:t>
            </a:r>
          </a:p>
        </p:txBody>
      </p:sp>
    </p:spTree>
    <p:extLst>
      <p:ext uri="{BB962C8B-B14F-4D97-AF65-F5344CB8AC3E}">
        <p14:creationId xmlns:p14="http://schemas.microsoft.com/office/powerpoint/2010/main" val="10051828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p:cNvPicPr/>
          <p:nvPr/>
        </p:nvPicPr>
        <p:blipFill>
          <a:blip r:embed="rId2">
            <a:extLst>
              <a:ext uri="{28A0092B-C50C-407E-A947-70E740481C1C}">
                <a14:useLocalDpi xmlns:a14="http://schemas.microsoft.com/office/drawing/2010/main" val="0"/>
              </a:ext>
            </a:extLst>
          </a:blip>
          <a:stretch>
            <a:fillRect/>
          </a:stretch>
        </p:blipFill>
        <p:spPr>
          <a:xfrm>
            <a:off x="0" y="-114299"/>
            <a:ext cx="12192000" cy="6972299"/>
          </a:xfrm>
          <a:prstGeom prst="rect">
            <a:avLst/>
          </a:prstGeom>
        </p:spPr>
      </p:pic>
      <p:sp>
        <p:nvSpPr>
          <p:cNvPr id="12" name="Rettangolo con angoli arrotondati 11">
            <a:extLst>
              <a:ext uri="{FF2B5EF4-FFF2-40B4-BE49-F238E27FC236}">
                <a16:creationId xmlns:a16="http://schemas.microsoft.com/office/drawing/2014/main" id="{11C1387B-57FF-4331-BCB6-5B0C05A0A569}"/>
              </a:ext>
            </a:extLst>
          </p:cNvPr>
          <p:cNvSpPr/>
          <p:nvPr/>
        </p:nvSpPr>
        <p:spPr>
          <a:xfrm>
            <a:off x="9647853" y="130629"/>
            <a:ext cx="2388636" cy="12223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Red: </a:t>
            </a:r>
            <a:r>
              <a:rPr lang="it-IT" dirty="0" err="1"/>
              <a:t>authors</a:t>
            </a:r>
            <a:endParaRPr lang="it-IT" dirty="0"/>
          </a:p>
          <a:p>
            <a:pPr algn="ctr"/>
            <a:r>
              <a:rPr lang="it-IT" dirty="0"/>
              <a:t>Blue: </a:t>
            </a:r>
            <a:r>
              <a:rPr lang="it-IT" dirty="0" err="1"/>
              <a:t>publications</a:t>
            </a:r>
            <a:endParaRPr lang="it-IT" dirty="0"/>
          </a:p>
          <a:p>
            <a:pPr algn="ctr"/>
            <a:r>
              <a:rPr lang="it-IT" dirty="0"/>
              <a:t>Hop </a:t>
            </a:r>
            <a:r>
              <a:rPr lang="it-IT" dirty="0" err="1"/>
              <a:t>Distance</a:t>
            </a:r>
            <a:r>
              <a:rPr lang="it-IT" dirty="0"/>
              <a:t>: 2</a:t>
            </a:r>
          </a:p>
        </p:txBody>
      </p:sp>
    </p:spTree>
    <p:extLst>
      <p:ext uri="{BB962C8B-B14F-4D97-AF65-F5344CB8AC3E}">
        <p14:creationId xmlns:p14="http://schemas.microsoft.com/office/powerpoint/2010/main" val="1791127011"/>
      </p:ext>
    </p:extLst>
  </p:cSld>
  <p:clrMapOvr>
    <a:masterClrMapping/>
  </p:clrMapOvr>
  <mc:AlternateContent xmlns:mc="http://schemas.openxmlformats.org/markup-compatibility/2006" xmlns:p14="http://schemas.microsoft.com/office/powerpoint/2010/main">
    <mc:Choice Requires="p14">
      <p:transition spd="slow" p14:dur="15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p:cNvPicPr/>
          <p:nvPr/>
        </p:nvPicPr>
        <p:blipFill>
          <a:blip r:embed="rId2">
            <a:extLst>
              <a:ext uri="{28A0092B-C50C-407E-A947-70E740481C1C}">
                <a14:useLocalDpi xmlns:a14="http://schemas.microsoft.com/office/drawing/2010/main" val="0"/>
              </a:ext>
            </a:extLst>
          </a:blip>
          <a:stretch>
            <a:fillRect/>
          </a:stretch>
        </p:blipFill>
        <p:spPr>
          <a:xfrm>
            <a:off x="0" y="0"/>
            <a:ext cx="12192000" cy="6972300"/>
          </a:xfrm>
          <a:prstGeom prst="rect">
            <a:avLst/>
          </a:prstGeom>
        </p:spPr>
      </p:pic>
      <p:sp>
        <p:nvSpPr>
          <p:cNvPr id="11" name="Rettangolo con angoli arrotondati 10">
            <a:extLst>
              <a:ext uri="{FF2B5EF4-FFF2-40B4-BE49-F238E27FC236}">
                <a16:creationId xmlns:a16="http://schemas.microsoft.com/office/drawing/2014/main" id="{835F4B07-C45E-4A5C-A37D-7D8849549D3C}"/>
              </a:ext>
            </a:extLst>
          </p:cNvPr>
          <p:cNvSpPr/>
          <p:nvPr/>
        </p:nvSpPr>
        <p:spPr>
          <a:xfrm>
            <a:off x="9647853" y="130629"/>
            <a:ext cx="2388636" cy="12223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Red: </a:t>
            </a:r>
            <a:r>
              <a:rPr lang="it-IT" dirty="0" err="1"/>
              <a:t>authors</a:t>
            </a:r>
            <a:endParaRPr lang="it-IT" dirty="0"/>
          </a:p>
          <a:p>
            <a:pPr algn="ctr"/>
            <a:r>
              <a:rPr lang="it-IT" dirty="0"/>
              <a:t>Blue: </a:t>
            </a:r>
            <a:r>
              <a:rPr lang="it-IT" dirty="0" err="1"/>
              <a:t>publications</a:t>
            </a:r>
            <a:endParaRPr lang="it-IT" dirty="0"/>
          </a:p>
          <a:p>
            <a:pPr algn="ctr"/>
            <a:r>
              <a:rPr lang="it-IT" dirty="0"/>
              <a:t>Hop </a:t>
            </a:r>
            <a:r>
              <a:rPr lang="it-IT" dirty="0" err="1"/>
              <a:t>Distance</a:t>
            </a:r>
            <a:r>
              <a:rPr lang="it-IT" dirty="0"/>
              <a:t>: 3</a:t>
            </a:r>
          </a:p>
        </p:txBody>
      </p:sp>
    </p:spTree>
    <p:extLst>
      <p:ext uri="{BB962C8B-B14F-4D97-AF65-F5344CB8AC3E}">
        <p14:creationId xmlns:p14="http://schemas.microsoft.com/office/powerpoint/2010/main" val="1292189863"/>
      </p:ext>
    </p:extLst>
  </p:cSld>
  <p:clrMapOvr>
    <a:masterClrMapping/>
  </p:clrMapOvr>
  <mc:AlternateContent xmlns:mc="http://schemas.openxmlformats.org/markup-compatibility/2006" xmlns:p14="http://schemas.microsoft.com/office/powerpoint/2010/main">
    <mc:Choice Requires="p14">
      <p:transition spd="slow" p14:dur="15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p:cNvPicPr/>
          <p:nvPr/>
        </p:nvPicPr>
        <p:blipFill>
          <a:blip r:embed="rId2">
            <a:extLst>
              <a:ext uri="{28A0092B-C50C-407E-A947-70E740481C1C}">
                <a14:useLocalDpi xmlns:a14="http://schemas.microsoft.com/office/drawing/2010/main" val="0"/>
              </a:ext>
            </a:extLst>
          </a:blip>
          <a:stretch>
            <a:fillRect/>
          </a:stretch>
        </p:blipFill>
        <p:spPr>
          <a:xfrm>
            <a:off x="0" y="0"/>
            <a:ext cx="12192000" cy="6972301"/>
          </a:xfrm>
          <a:prstGeom prst="rect">
            <a:avLst/>
          </a:prstGeom>
        </p:spPr>
      </p:pic>
      <p:sp>
        <p:nvSpPr>
          <p:cNvPr id="9" name="Rettangolo con angoli arrotondati 8">
            <a:extLst>
              <a:ext uri="{FF2B5EF4-FFF2-40B4-BE49-F238E27FC236}">
                <a16:creationId xmlns:a16="http://schemas.microsoft.com/office/drawing/2014/main" id="{EB08F387-7949-4C5D-B610-4103CB8B34A6}"/>
              </a:ext>
            </a:extLst>
          </p:cNvPr>
          <p:cNvSpPr/>
          <p:nvPr/>
        </p:nvSpPr>
        <p:spPr>
          <a:xfrm>
            <a:off x="9647853" y="130629"/>
            <a:ext cx="2388636" cy="12223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Red: </a:t>
            </a:r>
            <a:r>
              <a:rPr lang="it-IT" dirty="0" err="1"/>
              <a:t>authors</a:t>
            </a:r>
            <a:endParaRPr lang="it-IT" dirty="0"/>
          </a:p>
          <a:p>
            <a:pPr algn="ctr"/>
            <a:r>
              <a:rPr lang="it-IT" dirty="0"/>
              <a:t>Blue: </a:t>
            </a:r>
            <a:r>
              <a:rPr lang="it-IT" dirty="0" err="1"/>
              <a:t>publications</a:t>
            </a:r>
            <a:endParaRPr lang="it-IT" dirty="0"/>
          </a:p>
          <a:p>
            <a:pPr algn="ctr"/>
            <a:r>
              <a:rPr lang="it-IT" dirty="0"/>
              <a:t>Hop </a:t>
            </a:r>
            <a:r>
              <a:rPr lang="it-IT" dirty="0" err="1"/>
              <a:t>Distance</a:t>
            </a:r>
            <a:r>
              <a:rPr lang="it-IT" dirty="0"/>
              <a:t>: 4</a:t>
            </a:r>
          </a:p>
        </p:txBody>
      </p:sp>
    </p:spTree>
    <p:extLst>
      <p:ext uri="{BB962C8B-B14F-4D97-AF65-F5344CB8AC3E}">
        <p14:creationId xmlns:p14="http://schemas.microsoft.com/office/powerpoint/2010/main" val="653819798"/>
      </p:ext>
    </p:extLst>
  </p:cSld>
  <p:clrMapOvr>
    <a:masterClrMapping/>
  </p:clrMapOvr>
  <mc:AlternateContent xmlns:mc="http://schemas.openxmlformats.org/markup-compatibility/2006" xmlns:p14="http://schemas.microsoft.com/office/powerpoint/2010/main">
    <mc:Choice Requires="p14">
      <p:transition spd="slow" p14:dur="15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B2D2DB86-E414-400B-BC99-25556E3E127F}"/>
              </a:ext>
            </a:extLst>
          </p:cNvPr>
          <p:cNvSpPr txBox="1"/>
          <p:nvPr/>
        </p:nvSpPr>
        <p:spPr>
          <a:xfrm>
            <a:off x="419878" y="3075057"/>
            <a:ext cx="10991461" cy="707886"/>
          </a:xfrm>
          <a:prstGeom prst="rect">
            <a:avLst/>
          </a:prstGeom>
          <a:noFill/>
        </p:spPr>
        <p:txBody>
          <a:bodyPr wrap="square" rtlCol="0">
            <a:spAutoFit/>
          </a:bodyPr>
          <a:lstStyle/>
          <a:p>
            <a:pPr algn="ctr"/>
            <a:r>
              <a:rPr lang="it-IT" sz="4000" dirty="0">
                <a:latin typeface="Garamond" panose="02020404030301010803" pitchFamily="18" charset="0"/>
              </a:rPr>
              <a:t>And </a:t>
            </a:r>
            <a:r>
              <a:rPr lang="it-IT" sz="4000" dirty="0" err="1">
                <a:latin typeface="Garamond" panose="02020404030301010803" pitchFamily="18" charset="0"/>
              </a:rPr>
              <a:t>now</a:t>
            </a:r>
            <a:r>
              <a:rPr lang="it-IT" sz="4000" dirty="0">
                <a:latin typeface="Garamond" panose="02020404030301010803" pitchFamily="18" charset="0"/>
              </a:rPr>
              <a:t> </a:t>
            </a:r>
            <a:r>
              <a:rPr lang="it-IT" sz="4000" dirty="0" err="1">
                <a:latin typeface="Garamond" panose="02020404030301010803" pitchFamily="18" charset="0"/>
              </a:rPr>
              <a:t>add</a:t>
            </a:r>
            <a:r>
              <a:rPr lang="it-IT" sz="4000" dirty="0">
                <a:latin typeface="Garamond" panose="02020404030301010803" pitchFamily="18" charset="0"/>
              </a:rPr>
              <a:t> the </a:t>
            </a:r>
            <a:r>
              <a:rPr lang="it-IT" sz="4000" dirty="0" err="1">
                <a:latin typeface="Garamond" panose="02020404030301010803" pitchFamily="18" charset="0"/>
              </a:rPr>
              <a:t>Citations</a:t>
            </a:r>
            <a:r>
              <a:rPr lang="it-IT" sz="4000" dirty="0">
                <a:latin typeface="Garamond" panose="02020404030301010803" pitchFamily="18" charset="0"/>
              </a:rPr>
              <a:t> (green)</a:t>
            </a:r>
          </a:p>
        </p:txBody>
      </p:sp>
    </p:spTree>
    <p:extLst>
      <p:ext uri="{BB962C8B-B14F-4D97-AF65-F5344CB8AC3E}">
        <p14:creationId xmlns:p14="http://schemas.microsoft.com/office/powerpoint/2010/main" val="881868214"/>
      </p:ext>
    </p:extLst>
  </p:cSld>
  <p:clrMapOvr>
    <a:masterClrMapping/>
  </p:clrMapOvr>
  <mc:AlternateContent xmlns:mc="http://schemas.openxmlformats.org/markup-compatibility/2006" xmlns:p14="http://schemas.microsoft.com/office/powerpoint/2010/main">
    <mc:Choice Requires="p14">
      <p:transition spd="slow" p14:dur="15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15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ttangolo con angoli arrotondati 5">
            <a:extLst>
              <a:ext uri="{FF2B5EF4-FFF2-40B4-BE49-F238E27FC236}">
                <a16:creationId xmlns:a16="http://schemas.microsoft.com/office/drawing/2014/main" id="{1BBB767C-65BC-4AAA-9FE7-86682DE8C318}"/>
              </a:ext>
            </a:extLst>
          </p:cNvPr>
          <p:cNvSpPr/>
          <p:nvPr/>
        </p:nvSpPr>
        <p:spPr>
          <a:xfrm>
            <a:off x="6924639" y="4767943"/>
            <a:ext cx="5076861" cy="19407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t-IT" b="1" i="1" dirty="0">
              <a:solidFill>
                <a:schemeClr val="bg1"/>
              </a:solidFill>
            </a:endParaRPr>
          </a:p>
          <a:p>
            <a:r>
              <a:rPr lang="it-IT" b="1" i="1" dirty="0">
                <a:solidFill>
                  <a:schemeClr val="bg1"/>
                </a:solidFill>
              </a:rPr>
              <a:t>Red </a:t>
            </a:r>
            <a:r>
              <a:rPr lang="it-IT" b="1" i="1" dirty="0" err="1">
                <a:solidFill>
                  <a:schemeClr val="bg1"/>
                </a:solidFill>
              </a:rPr>
              <a:t>nodes</a:t>
            </a:r>
            <a:r>
              <a:rPr lang="it-IT" dirty="0">
                <a:solidFill>
                  <a:schemeClr val="tx1"/>
                </a:solidFill>
              </a:rPr>
              <a:t>: </a:t>
            </a:r>
            <a:r>
              <a:rPr lang="it-IT" dirty="0" err="1">
                <a:solidFill>
                  <a:schemeClr val="tx1"/>
                </a:solidFill>
              </a:rPr>
              <a:t>authors</a:t>
            </a:r>
            <a:endParaRPr lang="it-IT" dirty="0">
              <a:solidFill>
                <a:schemeClr val="tx1"/>
              </a:solidFill>
            </a:endParaRPr>
          </a:p>
          <a:p>
            <a:r>
              <a:rPr lang="it-IT" b="1" dirty="0">
                <a:solidFill>
                  <a:schemeClr val="bg1"/>
                </a:solidFill>
              </a:rPr>
              <a:t>Blue </a:t>
            </a:r>
            <a:r>
              <a:rPr lang="it-IT" b="1" dirty="0" err="1">
                <a:solidFill>
                  <a:schemeClr val="bg1"/>
                </a:solidFill>
              </a:rPr>
              <a:t>nodes</a:t>
            </a:r>
            <a:r>
              <a:rPr lang="it-IT" dirty="0">
                <a:solidFill>
                  <a:schemeClr val="tx1"/>
                </a:solidFill>
              </a:rPr>
              <a:t>: </a:t>
            </a:r>
            <a:r>
              <a:rPr lang="it-IT" dirty="0" err="1">
                <a:solidFill>
                  <a:schemeClr val="tx1"/>
                </a:solidFill>
              </a:rPr>
              <a:t>publications</a:t>
            </a:r>
            <a:endParaRPr lang="it-IT" dirty="0">
              <a:solidFill>
                <a:schemeClr val="tx1"/>
              </a:solidFill>
            </a:endParaRPr>
          </a:p>
          <a:p>
            <a:r>
              <a:rPr lang="it-IT" b="1" i="1" dirty="0">
                <a:solidFill>
                  <a:schemeClr val="bg1"/>
                </a:solidFill>
              </a:rPr>
              <a:t>Black </a:t>
            </a:r>
            <a:r>
              <a:rPr lang="it-IT" b="1" i="1" dirty="0" err="1">
                <a:solidFill>
                  <a:schemeClr val="bg1"/>
                </a:solidFill>
              </a:rPr>
              <a:t>edges</a:t>
            </a:r>
            <a:r>
              <a:rPr lang="it-IT" dirty="0">
                <a:solidFill>
                  <a:schemeClr val="tx1"/>
                </a:solidFill>
              </a:rPr>
              <a:t>: connection </a:t>
            </a:r>
            <a:r>
              <a:rPr lang="it-IT" dirty="0" err="1">
                <a:solidFill>
                  <a:schemeClr val="tx1"/>
                </a:solidFill>
              </a:rPr>
              <a:t>between</a:t>
            </a:r>
            <a:r>
              <a:rPr lang="it-IT" dirty="0">
                <a:solidFill>
                  <a:schemeClr val="tx1"/>
                </a:solidFill>
              </a:rPr>
              <a:t> </a:t>
            </a:r>
            <a:r>
              <a:rPr lang="it-IT" dirty="0" err="1">
                <a:solidFill>
                  <a:schemeClr val="tx1"/>
                </a:solidFill>
              </a:rPr>
              <a:t>author</a:t>
            </a:r>
            <a:r>
              <a:rPr lang="it-IT" dirty="0">
                <a:solidFill>
                  <a:schemeClr val="tx1"/>
                </a:solidFill>
              </a:rPr>
              <a:t> and </a:t>
            </a:r>
            <a:r>
              <a:rPr lang="it-IT" dirty="0" err="1">
                <a:solidFill>
                  <a:schemeClr val="tx1"/>
                </a:solidFill>
              </a:rPr>
              <a:t>his</a:t>
            </a:r>
            <a:r>
              <a:rPr lang="it-IT" dirty="0">
                <a:solidFill>
                  <a:schemeClr val="tx1"/>
                </a:solidFill>
              </a:rPr>
              <a:t> </a:t>
            </a:r>
            <a:r>
              <a:rPr lang="it-IT" dirty="0" err="1">
                <a:solidFill>
                  <a:schemeClr val="tx1"/>
                </a:solidFill>
              </a:rPr>
              <a:t>publications</a:t>
            </a:r>
            <a:endParaRPr lang="it-IT" dirty="0">
              <a:solidFill>
                <a:schemeClr val="tx1"/>
              </a:solidFill>
            </a:endParaRPr>
          </a:p>
          <a:p>
            <a:r>
              <a:rPr lang="it-IT" b="1" i="1" dirty="0">
                <a:solidFill>
                  <a:schemeClr val="bg1"/>
                </a:solidFill>
              </a:rPr>
              <a:t>Green </a:t>
            </a:r>
            <a:r>
              <a:rPr lang="it-IT" b="1" i="1" dirty="0" err="1">
                <a:solidFill>
                  <a:schemeClr val="bg1"/>
                </a:solidFill>
              </a:rPr>
              <a:t>edges</a:t>
            </a:r>
            <a:r>
              <a:rPr lang="it-IT" dirty="0">
                <a:solidFill>
                  <a:schemeClr val="tx1"/>
                </a:solidFill>
              </a:rPr>
              <a:t>: connection </a:t>
            </a:r>
            <a:r>
              <a:rPr lang="it-IT" dirty="0" err="1">
                <a:solidFill>
                  <a:schemeClr val="tx1"/>
                </a:solidFill>
              </a:rPr>
              <a:t>between</a:t>
            </a:r>
            <a:r>
              <a:rPr lang="it-IT" dirty="0">
                <a:solidFill>
                  <a:schemeClr val="tx1"/>
                </a:solidFill>
              </a:rPr>
              <a:t> </a:t>
            </a:r>
            <a:r>
              <a:rPr lang="it-IT" dirty="0" err="1">
                <a:solidFill>
                  <a:schemeClr val="tx1"/>
                </a:solidFill>
              </a:rPr>
              <a:t>publication</a:t>
            </a:r>
            <a:r>
              <a:rPr lang="it-IT" dirty="0">
                <a:solidFill>
                  <a:schemeClr val="tx1"/>
                </a:solidFill>
              </a:rPr>
              <a:t> and </a:t>
            </a:r>
            <a:r>
              <a:rPr lang="it-IT" dirty="0" err="1">
                <a:solidFill>
                  <a:schemeClr val="tx1"/>
                </a:solidFill>
              </a:rPr>
              <a:t>its</a:t>
            </a:r>
            <a:r>
              <a:rPr lang="it-IT" dirty="0">
                <a:solidFill>
                  <a:schemeClr val="tx1"/>
                </a:solidFill>
              </a:rPr>
              <a:t> </a:t>
            </a:r>
            <a:r>
              <a:rPr lang="it-IT" dirty="0" err="1">
                <a:solidFill>
                  <a:schemeClr val="tx1"/>
                </a:solidFill>
              </a:rPr>
              <a:t>cited</a:t>
            </a:r>
            <a:r>
              <a:rPr lang="it-IT" dirty="0">
                <a:solidFill>
                  <a:schemeClr val="tx1"/>
                </a:solidFill>
              </a:rPr>
              <a:t> </a:t>
            </a:r>
            <a:r>
              <a:rPr lang="it-IT" dirty="0" err="1">
                <a:solidFill>
                  <a:schemeClr val="tx1"/>
                </a:solidFill>
              </a:rPr>
              <a:t>publications</a:t>
            </a:r>
            <a:endParaRPr lang="it-IT" dirty="0">
              <a:solidFill>
                <a:schemeClr val="tx1"/>
              </a:solidFill>
            </a:endParaRPr>
          </a:p>
          <a:p>
            <a:pPr algn="ctr"/>
            <a:endParaRPr lang="it-IT" dirty="0"/>
          </a:p>
        </p:txBody>
      </p:sp>
    </p:spTree>
    <p:extLst>
      <p:ext uri="{BB962C8B-B14F-4D97-AF65-F5344CB8AC3E}">
        <p14:creationId xmlns:p14="http://schemas.microsoft.com/office/powerpoint/2010/main" val="41582519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AC3BB2B-4B26-4D11-B9EC-86D0BE1DDFF0}"/>
              </a:ext>
            </a:extLst>
          </p:cNvPr>
          <p:cNvSpPr>
            <a:spLocks noGrp="1"/>
          </p:cNvSpPr>
          <p:nvPr>
            <p:ph type="title"/>
          </p:nvPr>
        </p:nvSpPr>
        <p:spPr>
          <a:xfrm>
            <a:off x="685800" y="764373"/>
            <a:ext cx="10820400" cy="1008443"/>
          </a:xfrm>
        </p:spPr>
        <p:txBody>
          <a:bodyPr/>
          <a:lstStyle/>
          <a:p>
            <a:pPr algn="ctr"/>
            <a:r>
              <a:rPr lang="it-IT" dirty="0">
                <a:latin typeface="Garamond" panose="02020404030301010803" pitchFamily="18" charset="0"/>
              </a:rPr>
              <a:t>How can </a:t>
            </a:r>
            <a:r>
              <a:rPr lang="it-IT" dirty="0" err="1">
                <a:latin typeface="Garamond" panose="02020404030301010803" pitchFamily="18" charset="0"/>
              </a:rPr>
              <a:t>we</a:t>
            </a:r>
            <a:r>
              <a:rPr lang="it-IT" dirty="0">
                <a:latin typeface="Garamond" panose="02020404030301010803" pitchFamily="18" charset="0"/>
              </a:rPr>
              <a:t> solve </a:t>
            </a:r>
            <a:r>
              <a:rPr lang="it-IT" dirty="0" err="1">
                <a:latin typeface="Garamond" panose="02020404030301010803" pitchFamily="18" charset="0"/>
              </a:rPr>
              <a:t>distortion</a:t>
            </a:r>
            <a:r>
              <a:rPr lang="it-IT" dirty="0">
                <a:latin typeface="Garamond" panose="02020404030301010803" pitchFamily="18" charset="0"/>
              </a:rPr>
              <a:t>?</a:t>
            </a:r>
          </a:p>
        </p:txBody>
      </p:sp>
      <p:sp>
        <p:nvSpPr>
          <p:cNvPr id="6" name="Rettangolo 5">
            <a:extLst>
              <a:ext uri="{FF2B5EF4-FFF2-40B4-BE49-F238E27FC236}">
                <a16:creationId xmlns:a16="http://schemas.microsoft.com/office/drawing/2014/main" id="{93B456CF-1A6F-4F14-974B-4879E9198734}"/>
              </a:ext>
            </a:extLst>
          </p:cNvPr>
          <p:cNvSpPr/>
          <p:nvPr/>
        </p:nvSpPr>
        <p:spPr>
          <a:xfrm>
            <a:off x="685800" y="2690336"/>
            <a:ext cx="10820400" cy="1815882"/>
          </a:xfrm>
          <a:prstGeom prst="rect">
            <a:avLst/>
          </a:prstGeom>
        </p:spPr>
        <p:txBody>
          <a:bodyPr wrap="square">
            <a:spAutoFit/>
          </a:bodyPr>
          <a:lstStyle/>
          <a:p>
            <a:pPr algn="ctr"/>
            <a:r>
              <a:rPr lang="en-US" sz="2800" dirty="0">
                <a:latin typeface="Garamond" panose="02020404030301010803" pitchFamily="18" charset="0"/>
                <a:ea typeface="Arial" panose="020B0604020202020204" pitchFamily="34" charset="0"/>
                <a:cs typeface="Times New Roman" panose="02020603050405020304" pitchFamily="18" charset="0"/>
              </a:rPr>
              <a:t>Since there is not a single answer </a:t>
            </a:r>
          </a:p>
          <a:p>
            <a:pPr algn="ctr"/>
            <a:r>
              <a:rPr lang="en-US" sz="2800" dirty="0">
                <a:latin typeface="Garamond" panose="02020404030301010803" pitchFamily="18" charset="0"/>
                <a:ea typeface="Arial" panose="020B0604020202020204" pitchFamily="34" charset="0"/>
                <a:cs typeface="Times New Roman" panose="02020603050405020304" pitchFamily="18" charset="0"/>
              </a:rPr>
              <a:t>we tried to elaborate </a:t>
            </a:r>
            <a:r>
              <a:rPr lang="en-US" sz="2800" dirty="0">
                <a:solidFill>
                  <a:schemeClr val="accent3"/>
                </a:solidFill>
                <a:latin typeface="Garamond" panose="02020404030301010803" pitchFamily="18" charset="0"/>
                <a:ea typeface="Arial" panose="020B0604020202020204" pitchFamily="34" charset="0"/>
                <a:cs typeface="Times New Roman" panose="02020603050405020304" pitchFamily="18" charset="0"/>
              </a:rPr>
              <a:t>our personal theory</a:t>
            </a:r>
          </a:p>
          <a:p>
            <a:pPr algn="ctr"/>
            <a:r>
              <a:rPr lang="en-US" sz="2800" dirty="0">
                <a:solidFill>
                  <a:schemeClr val="accent3"/>
                </a:solidFill>
                <a:latin typeface="Garamond" panose="02020404030301010803" pitchFamily="18" charset="0"/>
                <a:ea typeface="Arial" panose="020B0604020202020204" pitchFamily="34" charset="0"/>
                <a:cs typeface="Times New Roman" panose="02020603050405020304" pitchFamily="18" charset="0"/>
              </a:rPr>
              <a:t> </a:t>
            </a:r>
            <a:r>
              <a:rPr lang="en-US" sz="2800" dirty="0">
                <a:latin typeface="Garamond" panose="02020404030301010803" pitchFamily="18" charset="0"/>
                <a:ea typeface="Arial" panose="020B0604020202020204" pitchFamily="34" charset="0"/>
                <a:cs typeface="Times New Roman" panose="02020603050405020304" pitchFamily="18" charset="0"/>
              </a:rPr>
              <a:t>which could be reviewed empirically by </a:t>
            </a:r>
          </a:p>
          <a:p>
            <a:pPr algn="ctr"/>
            <a:r>
              <a:rPr lang="en-US" sz="2800" u="sng" dirty="0">
                <a:latin typeface="Garamond" panose="02020404030301010803" pitchFamily="18" charset="0"/>
                <a:ea typeface="Arial" panose="020B0604020202020204" pitchFamily="34" charset="0"/>
                <a:cs typeface="Times New Roman" panose="02020603050405020304" pitchFamily="18" charset="0"/>
              </a:rPr>
              <a:t>associating the weights of </a:t>
            </a:r>
            <a:r>
              <a:rPr lang="en-US" sz="2800" u="sng">
                <a:latin typeface="Garamond" panose="02020404030301010803" pitchFamily="18" charset="0"/>
                <a:ea typeface="Arial" panose="020B0604020202020204" pitchFamily="34" charset="0"/>
                <a:cs typeface="Times New Roman" panose="02020603050405020304" pitchFamily="18" charset="0"/>
              </a:rPr>
              <a:t>the edges </a:t>
            </a:r>
            <a:r>
              <a:rPr lang="en-US" sz="2800" u="sng" dirty="0">
                <a:latin typeface="Garamond" panose="02020404030301010803" pitchFamily="18" charset="0"/>
                <a:ea typeface="Arial" panose="020B0604020202020204" pitchFamily="34" charset="0"/>
                <a:cs typeface="Times New Roman" panose="02020603050405020304" pitchFamily="18" charset="0"/>
              </a:rPr>
              <a:t>in a different way</a:t>
            </a:r>
            <a:endParaRPr lang="it-IT" sz="2800" u="sng" dirty="0">
              <a:latin typeface="Garamond" panose="02020404030301010803" pitchFamily="18" charset="0"/>
            </a:endParaRPr>
          </a:p>
        </p:txBody>
      </p:sp>
    </p:spTree>
    <p:extLst>
      <p:ext uri="{BB962C8B-B14F-4D97-AF65-F5344CB8AC3E}">
        <p14:creationId xmlns:p14="http://schemas.microsoft.com/office/powerpoint/2010/main" val="265644800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AC3BB2B-4B26-4D11-B9EC-86D0BE1DDFF0}"/>
              </a:ext>
            </a:extLst>
          </p:cNvPr>
          <p:cNvSpPr>
            <a:spLocks noGrp="1"/>
          </p:cNvSpPr>
          <p:nvPr>
            <p:ph type="title"/>
          </p:nvPr>
        </p:nvSpPr>
        <p:spPr>
          <a:xfrm>
            <a:off x="685800" y="764373"/>
            <a:ext cx="10820400" cy="1008443"/>
          </a:xfrm>
        </p:spPr>
        <p:txBody>
          <a:bodyPr/>
          <a:lstStyle/>
          <a:p>
            <a:pPr algn="ctr"/>
            <a:r>
              <a:rPr lang="it-IT" dirty="0">
                <a:latin typeface="Garamond" panose="02020404030301010803" pitchFamily="18" charset="0"/>
              </a:rPr>
              <a:t>Self-</a:t>
            </a:r>
            <a:r>
              <a:rPr lang="it-IT" dirty="0" err="1">
                <a:latin typeface="Garamond" panose="02020404030301010803" pitchFamily="18" charset="0"/>
              </a:rPr>
              <a:t>citations</a:t>
            </a:r>
            <a:endParaRPr lang="it-IT" dirty="0">
              <a:latin typeface="Garamond" panose="02020404030301010803" pitchFamily="18" charset="0"/>
            </a:endParaRPr>
          </a:p>
        </p:txBody>
      </p:sp>
      <p:sp>
        <p:nvSpPr>
          <p:cNvPr id="6" name="Rettangolo 5">
            <a:extLst>
              <a:ext uri="{FF2B5EF4-FFF2-40B4-BE49-F238E27FC236}">
                <a16:creationId xmlns:a16="http://schemas.microsoft.com/office/drawing/2014/main" id="{93B456CF-1A6F-4F14-974B-4879E9198734}"/>
              </a:ext>
            </a:extLst>
          </p:cNvPr>
          <p:cNvSpPr/>
          <p:nvPr/>
        </p:nvSpPr>
        <p:spPr>
          <a:xfrm>
            <a:off x="656946" y="2146441"/>
            <a:ext cx="10820400" cy="523220"/>
          </a:xfrm>
          <a:prstGeom prst="rect">
            <a:avLst/>
          </a:prstGeom>
        </p:spPr>
        <p:txBody>
          <a:bodyPr wrap="square">
            <a:spAutoFit/>
          </a:bodyPr>
          <a:lstStyle/>
          <a:p>
            <a:pPr algn="ctr"/>
            <a:r>
              <a:rPr lang="it-IT" sz="2800" dirty="0">
                <a:latin typeface="Garamond" panose="02020404030301010803" pitchFamily="18" charset="0"/>
              </a:rPr>
              <a:t>Re-</a:t>
            </a:r>
            <a:r>
              <a:rPr lang="it-IT" sz="2800" dirty="0" err="1">
                <a:latin typeface="Garamond" panose="02020404030301010803" pitchFamily="18" charset="0"/>
              </a:rPr>
              <a:t>Map</a:t>
            </a:r>
            <a:r>
              <a:rPr lang="it-IT" sz="2800" dirty="0">
                <a:latin typeface="Garamond" panose="02020404030301010803" pitchFamily="18" charset="0"/>
              </a:rPr>
              <a:t> </a:t>
            </a:r>
            <a:r>
              <a:rPr lang="it-IT" sz="2800" dirty="0" err="1">
                <a:latin typeface="Garamond" panose="02020404030301010803" pitchFamily="18" charset="0"/>
              </a:rPr>
              <a:t>edges</a:t>
            </a:r>
            <a:r>
              <a:rPr lang="it-IT" sz="2800" dirty="0">
                <a:latin typeface="Garamond" panose="02020404030301010803" pitchFamily="18" charset="0"/>
              </a:rPr>
              <a:t> </a:t>
            </a:r>
            <a:r>
              <a:rPr lang="it-IT" sz="2800" dirty="0" err="1">
                <a:latin typeface="Garamond" panose="02020404030301010803" pitchFamily="18" charset="0"/>
              </a:rPr>
              <a:t>assigning</a:t>
            </a:r>
            <a:r>
              <a:rPr lang="it-IT" sz="2800" dirty="0">
                <a:latin typeface="Garamond" panose="02020404030301010803" pitchFamily="18" charset="0"/>
              </a:rPr>
              <a:t>  </a:t>
            </a:r>
          </a:p>
        </p:txBody>
      </p:sp>
      <p:sp>
        <p:nvSpPr>
          <p:cNvPr id="3" name="Rettangolo 2">
            <a:extLst>
              <a:ext uri="{FF2B5EF4-FFF2-40B4-BE49-F238E27FC236}">
                <a16:creationId xmlns:a16="http://schemas.microsoft.com/office/drawing/2014/main" id="{546E2398-FABF-42A6-A2FE-921B91B63D51}"/>
              </a:ext>
            </a:extLst>
          </p:cNvPr>
          <p:cNvSpPr/>
          <p:nvPr/>
        </p:nvSpPr>
        <p:spPr>
          <a:xfrm>
            <a:off x="685800" y="2669661"/>
            <a:ext cx="3264035" cy="430887"/>
          </a:xfrm>
          <a:prstGeom prst="rect">
            <a:avLst/>
          </a:prstGeom>
        </p:spPr>
        <p:txBody>
          <a:bodyPr wrap="none">
            <a:spAutoFit/>
          </a:bodyPr>
          <a:lstStyle/>
          <a:p>
            <a:r>
              <a:rPr lang="en-US" sz="2200" b="1" dirty="0">
                <a:latin typeface="Garamond" panose="02020404030301010803" pitchFamily="18" charset="0"/>
                <a:ea typeface="Arial" panose="020B0604020202020204" pitchFamily="34" charset="0"/>
                <a:cs typeface="Times New Roman" panose="02020603050405020304" pitchFamily="18" charset="0"/>
              </a:rPr>
              <a:t>0.5:</a:t>
            </a:r>
            <a:r>
              <a:rPr lang="en-US" sz="2200" dirty="0">
                <a:latin typeface="Garamond" panose="02020404030301010803" pitchFamily="18" charset="0"/>
                <a:ea typeface="Arial" panose="020B0604020202020204" pitchFamily="34" charset="0"/>
                <a:cs typeface="Times New Roman" panose="02020603050405020304" pitchFamily="18" charset="0"/>
              </a:rPr>
              <a:t> for the first self-citation</a:t>
            </a:r>
            <a:endParaRPr lang="it-IT" sz="2200" dirty="0">
              <a:latin typeface="Garamond" panose="02020404030301010803" pitchFamily="18" charset="0"/>
            </a:endParaRPr>
          </a:p>
        </p:txBody>
      </p:sp>
      <p:sp>
        <p:nvSpPr>
          <p:cNvPr id="4" name="Rettangolo 3">
            <a:extLst>
              <a:ext uri="{FF2B5EF4-FFF2-40B4-BE49-F238E27FC236}">
                <a16:creationId xmlns:a16="http://schemas.microsoft.com/office/drawing/2014/main" id="{AC6EA7CB-A76E-4262-8D8B-23C4E7C9A251}"/>
              </a:ext>
            </a:extLst>
          </p:cNvPr>
          <p:cNvSpPr/>
          <p:nvPr/>
        </p:nvSpPr>
        <p:spPr>
          <a:xfrm>
            <a:off x="685800" y="3056949"/>
            <a:ext cx="3717684" cy="430887"/>
          </a:xfrm>
          <a:prstGeom prst="rect">
            <a:avLst/>
          </a:prstGeom>
        </p:spPr>
        <p:txBody>
          <a:bodyPr wrap="none">
            <a:spAutoFit/>
          </a:bodyPr>
          <a:lstStyle/>
          <a:p>
            <a:r>
              <a:rPr lang="en-US" sz="2200" b="1" dirty="0">
                <a:latin typeface="Garamond" panose="02020404030301010803" pitchFamily="18" charset="0"/>
                <a:ea typeface="Arial" panose="020B0604020202020204" pitchFamily="34" charset="0"/>
                <a:cs typeface="Times New Roman" panose="02020603050405020304" pitchFamily="18" charset="0"/>
              </a:rPr>
              <a:t>0.25</a:t>
            </a:r>
            <a:r>
              <a:rPr lang="en-US" sz="2200" dirty="0">
                <a:latin typeface="Garamond" panose="02020404030301010803" pitchFamily="18" charset="0"/>
                <a:ea typeface="Arial" panose="020B0604020202020204" pitchFamily="34" charset="0"/>
                <a:cs typeface="Times New Roman" panose="02020603050405020304" pitchFamily="18" charset="0"/>
              </a:rPr>
              <a:t>: for the second self-citation</a:t>
            </a:r>
            <a:endParaRPr lang="it-IT" sz="2200" dirty="0">
              <a:latin typeface="Garamond" panose="02020404030301010803" pitchFamily="18" charset="0"/>
            </a:endParaRPr>
          </a:p>
        </p:txBody>
      </p:sp>
      <p:sp>
        <p:nvSpPr>
          <p:cNvPr id="5" name="Rettangolo 4">
            <a:extLst>
              <a:ext uri="{FF2B5EF4-FFF2-40B4-BE49-F238E27FC236}">
                <a16:creationId xmlns:a16="http://schemas.microsoft.com/office/drawing/2014/main" id="{7A75DFE3-36E2-4426-9196-8447360C0464}"/>
              </a:ext>
            </a:extLst>
          </p:cNvPr>
          <p:cNvSpPr/>
          <p:nvPr/>
        </p:nvSpPr>
        <p:spPr>
          <a:xfrm>
            <a:off x="656946" y="3426281"/>
            <a:ext cx="3735318" cy="430887"/>
          </a:xfrm>
          <a:prstGeom prst="rect">
            <a:avLst/>
          </a:prstGeom>
        </p:spPr>
        <p:txBody>
          <a:bodyPr wrap="none">
            <a:spAutoFit/>
          </a:bodyPr>
          <a:lstStyle/>
          <a:p>
            <a:r>
              <a:rPr lang="en-US" sz="2200" b="1" dirty="0">
                <a:latin typeface="Garamond" panose="02020404030301010803" pitchFamily="18" charset="0"/>
                <a:ea typeface="Arial" panose="020B0604020202020204" pitchFamily="34" charset="0"/>
                <a:cs typeface="Times New Roman" panose="02020603050405020304" pitchFamily="18" charset="0"/>
              </a:rPr>
              <a:t>0</a:t>
            </a:r>
            <a:r>
              <a:rPr lang="en-US" sz="2200" dirty="0">
                <a:latin typeface="Garamond" panose="02020404030301010803" pitchFamily="18" charset="0"/>
                <a:ea typeface="Arial" panose="020B0604020202020204" pitchFamily="34" charset="0"/>
                <a:cs typeface="Times New Roman" panose="02020603050405020304" pitchFamily="18" charset="0"/>
              </a:rPr>
              <a:t>: for all subsequent self-citation</a:t>
            </a:r>
            <a:endParaRPr lang="it-IT" sz="2200" dirty="0">
              <a:latin typeface="Garamond" panose="02020404030301010803" pitchFamily="18" charset="0"/>
            </a:endParaRPr>
          </a:p>
        </p:txBody>
      </p:sp>
      <p:sp>
        <p:nvSpPr>
          <p:cNvPr id="7" name="Rettangolo 6">
            <a:extLst>
              <a:ext uri="{FF2B5EF4-FFF2-40B4-BE49-F238E27FC236}">
                <a16:creationId xmlns:a16="http://schemas.microsoft.com/office/drawing/2014/main" id="{6C002824-0141-4092-8EE4-AC7C725D0321}"/>
              </a:ext>
            </a:extLst>
          </p:cNvPr>
          <p:cNvSpPr/>
          <p:nvPr/>
        </p:nvSpPr>
        <p:spPr>
          <a:xfrm>
            <a:off x="671373" y="4552233"/>
            <a:ext cx="10849254" cy="1167051"/>
          </a:xfrm>
          <a:prstGeom prst="rect">
            <a:avLst/>
          </a:prstGeom>
        </p:spPr>
        <p:txBody>
          <a:bodyPr wrap="square">
            <a:spAutoFit/>
          </a:bodyPr>
          <a:lstStyle/>
          <a:p>
            <a:pPr algn="ctr">
              <a:lnSpc>
                <a:spcPct val="97000"/>
              </a:lnSpc>
              <a:spcAft>
                <a:spcPts val="0"/>
              </a:spcAft>
            </a:pPr>
            <a:r>
              <a:rPr lang="en-US" sz="2400" dirty="0">
                <a:latin typeface="Garamond" panose="02020404030301010803" pitchFamily="18" charset="0"/>
                <a:ea typeface="Arial" panose="020B0604020202020204" pitchFamily="34" charset="0"/>
                <a:cs typeface="Times New Roman" panose="02020603050405020304" pitchFamily="18" charset="0"/>
              </a:rPr>
              <a:t>We decided not to use a negative measure as it could be too penalizing at a </a:t>
            </a:r>
          </a:p>
          <a:p>
            <a:pPr algn="ctr">
              <a:lnSpc>
                <a:spcPct val="97000"/>
              </a:lnSpc>
              <a:spcAft>
                <a:spcPts val="0"/>
              </a:spcAft>
            </a:pPr>
            <a:r>
              <a:rPr lang="en-US" sz="2400" dirty="0">
                <a:latin typeface="Garamond" panose="02020404030301010803" pitchFamily="18" charset="0"/>
                <a:ea typeface="Arial" panose="020B0604020202020204" pitchFamily="34" charset="0"/>
                <a:cs typeface="Times New Roman" panose="02020603050405020304" pitchFamily="18" charset="0"/>
              </a:rPr>
              <a:t>"reputational" level</a:t>
            </a:r>
          </a:p>
          <a:p>
            <a:pPr algn="ctr">
              <a:lnSpc>
                <a:spcPct val="97000"/>
              </a:lnSpc>
              <a:spcAft>
                <a:spcPts val="0"/>
              </a:spcAft>
            </a:pPr>
            <a:r>
              <a:rPr lang="en-US" sz="2400" dirty="0">
                <a:latin typeface="Garamond" panose="02020404030301010803" pitchFamily="18" charset="0"/>
                <a:ea typeface="Arial" panose="020B0604020202020204" pitchFamily="34" charset="0"/>
                <a:cs typeface="Times New Roman" panose="02020603050405020304" pitchFamily="18" charset="0"/>
              </a:rPr>
              <a:t> for the continuation of discoveries made by same author</a:t>
            </a:r>
            <a:endParaRPr lang="it-IT" sz="2400" dirty="0">
              <a:effectLst/>
              <a:latin typeface="Garamond" panose="020204040303010108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5798693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500"/>
                            </p:stCondLst>
                            <p:childTnLst>
                              <p:par>
                                <p:cTn id="13" presetID="2" presetClass="entr" presetSubtype="4"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2" presetClass="entr" presetSubtype="4"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childTnLst>
                          </p:cTn>
                        </p:par>
                        <p:par>
                          <p:cTn id="22" fill="hold">
                            <p:stCondLst>
                              <p:cond delay="2500"/>
                            </p:stCondLst>
                            <p:childTnLst>
                              <p:par>
                                <p:cTn id="23" presetID="2" presetClass="entr" presetSubtype="4"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par>
                          <p:cTn id="27" fill="hold">
                            <p:stCondLst>
                              <p:cond delay="3000"/>
                            </p:stCondLst>
                            <p:childTnLst>
                              <p:par>
                                <p:cTn id="28" presetID="10" presetClass="entr" presetSubtype="0" fill="hold" grpId="0" nodeType="afterEffect">
                                  <p:stCondLst>
                                    <p:cond delay="75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3" grpId="0"/>
      <p:bldP spid="4" grpId="0"/>
      <p:bldP spid="5" grpId="0"/>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AC3BB2B-4B26-4D11-B9EC-86D0BE1DDFF0}"/>
              </a:ext>
            </a:extLst>
          </p:cNvPr>
          <p:cNvSpPr>
            <a:spLocks noGrp="1"/>
          </p:cNvSpPr>
          <p:nvPr>
            <p:ph type="title"/>
          </p:nvPr>
        </p:nvSpPr>
        <p:spPr>
          <a:xfrm>
            <a:off x="685800" y="764373"/>
            <a:ext cx="10820400" cy="1008443"/>
          </a:xfrm>
        </p:spPr>
        <p:txBody>
          <a:bodyPr/>
          <a:lstStyle/>
          <a:p>
            <a:pPr algn="ctr"/>
            <a:r>
              <a:rPr lang="it-IT" dirty="0" err="1">
                <a:latin typeface="Garamond" panose="02020404030301010803" pitchFamily="18" charset="0"/>
              </a:rPr>
              <a:t>exchanging</a:t>
            </a:r>
            <a:r>
              <a:rPr lang="it-IT" dirty="0">
                <a:latin typeface="Garamond" panose="02020404030301010803" pitchFamily="18" charset="0"/>
              </a:rPr>
              <a:t> </a:t>
            </a:r>
            <a:r>
              <a:rPr lang="it-IT" dirty="0" err="1">
                <a:latin typeface="Garamond" panose="02020404030301010803" pitchFamily="18" charset="0"/>
              </a:rPr>
              <a:t>citations</a:t>
            </a:r>
            <a:endParaRPr lang="it-IT" dirty="0">
              <a:latin typeface="Garamond" panose="02020404030301010803" pitchFamily="18" charset="0"/>
            </a:endParaRPr>
          </a:p>
        </p:txBody>
      </p:sp>
      <p:sp>
        <p:nvSpPr>
          <p:cNvPr id="6" name="Rettangolo 5">
            <a:extLst>
              <a:ext uri="{FF2B5EF4-FFF2-40B4-BE49-F238E27FC236}">
                <a16:creationId xmlns:a16="http://schemas.microsoft.com/office/drawing/2014/main" id="{93B456CF-1A6F-4F14-974B-4879E9198734}"/>
              </a:ext>
            </a:extLst>
          </p:cNvPr>
          <p:cNvSpPr/>
          <p:nvPr/>
        </p:nvSpPr>
        <p:spPr>
          <a:xfrm>
            <a:off x="656946" y="2146441"/>
            <a:ext cx="10820400" cy="523220"/>
          </a:xfrm>
          <a:prstGeom prst="rect">
            <a:avLst/>
          </a:prstGeom>
        </p:spPr>
        <p:txBody>
          <a:bodyPr wrap="square">
            <a:spAutoFit/>
          </a:bodyPr>
          <a:lstStyle/>
          <a:p>
            <a:pPr algn="ctr"/>
            <a:r>
              <a:rPr lang="it-IT" sz="2800" dirty="0">
                <a:latin typeface="Garamond" panose="02020404030301010803" pitchFamily="18" charset="0"/>
              </a:rPr>
              <a:t>Re-</a:t>
            </a:r>
            <a:r>
              <a:rPr lang="it-IT" sz="2800" dirty="0" err="1">
                <a:latin typeface="Garamond" panose="02020404030301010803" pitchFamily="18" charset="0"/>
              </a:rPr>
              <a:t>Map</a:t>
            </a:r>
            <a:r>
              <a:rPr lang="it-IT" sz="2800" dirty="0">
                <a:latin typeface="Garamond" panose="02020404030301010803" pitchFamily="18" charset="0"/>
              </a:rPr>
              <a:t> </a:t>
            </a:r>
            <a:r>
              <a:rPr lang="it-IT" sz="2800" dirty="0" err="1">
                <a:latin typeface="Garamond" panose="02020404030301010803" pitchFamily="18" charset="0"/>
              </a:rPr>
              <a:t>edges</a:t>
            </a:r>
            <a:r>
              <a:rPr lang="it-IT" sz="2800" dirty="0">
                <a:latin typeface="Garamond" panose="02020404030301010803" pitchFamily="18" charset="0"/>
              </a:rPr>
              <a:t> </a:t>
            </a:r>
            <a:r>
              <a:rPr lang="it-IT" sz="2800" dirty="0" err="1">
                <a:latin typeface="Garamond" panose="02020404030301010803" pitchFamily="18" charset="0"/>
              </a:rPr>
              <a:t>assigning</a:t>
            </a:r>
            <a:r>
              <a:rPr lang="it-IT" sz="2800" dirty="0">
                <a:latin typeface="Garamond" panose="02020404030301010803" pitchFamily="18" charset="0"/>
              </a:rPr>
              <a:t>  </a:t>
            </a:r>
          </a:p>
        </p:txBody>
      </p:sp>
      <p:sp>
        <p:nvSpPr>
          <p:cNvPr id="3" name="Rettangolo 2">
            <a:extLst>
              <a:ext uri="{FF2B5EF4-FFF2-40B4-BE49-F238E27FC236}">
                <a16:creationId xmlns:a16="http://schemas.microsoft.com/office/drawing/2014/main" id="{546E2398-FABF-42A6-A2FE-921B91B63D51}"/>
              </a:ext>
            </a:extLst>
          </p:cNvPr>
          <p:cNvSpPr/>
          <p:nvPr/>
        </p:nvSpPr>
        <p:spPr>
          <a:xfrm>
            <a:off x="685800" y="2669661"/>
            <a:ext cx="2661306" cy="430887"/>
          </a:xfrm>
          <a:prstGeom prst="rect">
            <a:avLst/>
          </a:prstGeom>
        </p:spPr>
        <p:txBody>
          <a:bodyPr wrap="none">
            <a:spAutoFit/>
          </a:bodyPr>
          <a:lstStyle/>
          <a:p>
            <a:r>
              <a:rPr lang="en-US" sz="2200" b="1" dirty="0">
                <a:latin typeface="Garamond" panose="02020404030301010803" pitchFamily="18" charset="0"/>
                <a:ea typeface="Arial" panose="020B0604020202020204" pitchFamily="34" charset="0"/>
                <a:cs typeface="Times New Roman" panose="02020603050405020304" pitchFamily="18" charset="0"/>
              </a:rPr>
              <a:t>1:</a:t>
            </a:r>
            <a:r>
              <a:rPr lang="en-US" sz="2200" dirty="0">
                <a:latin typeface="Garamond" panose="02020404030301010803" pitchFamily="18" charset="0"/>
                <a:ea typeface="Arial" panose="020B0604020202020204" pitchFamily="34" charset="0"/>
                <a:cs typeface="Times New Roman" panose="02020603050405020304" pitchFamily="18" charset="0"/>
              </a:rPr>
              <a:t> for the first citation</a:t>
            </a:r>
            <a:endParaRPr lang="it-IT" sz="2200" dirty="0">
              <a:latin typeface="Garamond" panose="02020404030301010803" pitchFamily="18" charset="0"/>
            </a:endParaRPr>
          </a:p>
        </p:txBody>
      </p:sp>
      <p:sp>
        <p:nvSpPr>
          <p:cNvPr id="8" name="Rettangolo 7">
            <a:extLst>
              <a:ext uri="{FF2B5EF4-FFF2-40B4-BE49-F238E27FC236}">
                <a16:creationId xmlns:a16="http://schemas.microsoft.com/office/drawing/2014/main" id="{C8693F1E-C4C9-43C4-91CA-2269A2A704C5}"/>
              </a:ext>
            </a:extLst>
          </p:cNvPr>
          <p:cNvSpPr/>
          <p:nvPr/>
        </p:nvSpPr>
        <p:spPr>
          <a:xfrm>
            <a:off x="685800" y="3352475"/>
            <a:ext cx="10820400" cy="749179"/>
          </a:xfrm>
          <a:prstGeom prst="rect">
            <a:avLst/>
          </a:prstGeom>
        </p:spPr>
        <p:txBody>
          <a:bodyPr wrap="square">
            <a:spAutoFit/>
          </a:bodyPr>
          <a:lstStyle/>
          <a:p>
            <a:pPr algn="ctr">
              <a:lnSpc>
                <a:spcPct val="97000"/>
              </a:lnSpc>
              <a:spcAft>
                <a:spcPts val="0"/>
              </a:spcAft>
            </a:pPr>
            <a:r>
              <a:rPr lang="en-US" sz="2200" dirty="0">
                <a:latin typeface="Garamond" panose="02020404030301010803" pitchFamily="18" charset="0"/>
                <a:ea typeface="Arial" panose="020B0604020202020204" pitchFamily="34" charset="0"/>
                <a:cs typeface="Times New Roman" panose="02020603050405020304" pitchFamily="18" charset="0"/>
              </a:rPr>
              <a:t>Then check the dates of the other citations:</a:t>
            </a:r>
          </a:p>
          <a:p>
            <a:pPr algn="ctr">
              <a:lnSpc>
                <a:spcPct val="97000"/>
              </a:lnSpc>
              <a:spcAft>
                <a:spcPts val="0"/>
              </a:spcAft>
            </a:pPr>
            <a:r>
              <a:rPr lang="en-US" sz="2200" dirty="0">
                <a:latin typeface="Garamond" panose="02020404030301010803" pitchFamily="18" charset="0"/>
                <a:ea typeface="Arial" panose="020B0604020202020204" pitchFamily="34" charset="0"/>
                <a:cs typeface="Times New Roman" panose="02020603050405020304" pitchFamily="18" charset="0"/>
              </a:rPr>
              <a:t>if the interval is </a:t>
            </a:r>
            <a:r>
              <a:rPr lang="en-US" sz="2200" u="sng" dirty="0">
                <a:latin typeface="Garamond" panose="02020404030301010803" pitchFamily="18" charset="0"/>
                <a:ea typeface="Arial" panose="020B0604020202020204" pitchFamily="34" charset="0"/>
                <a:cs typeface="Times New Roman" panose="02020603050405020304" pitchFamily="18" charset="0"/>
              </a:rPr>
              <a:t>less than 2 years </a:t>
            </a:r>
          </a:p>
        </p:txBody>
      </p:sp>
      <p:sp>
        <p:nvSpPr>
          <p:cNvPr id="9" name="Rettangolo 8">
            <a:extLst>
              <a:ext uri="{FF2B5EF4-FFF2-40B4-BE49-F238E27FC236}">
                <a16:creationId xmlns:a16="http://schemas.microsoft.com/office/drawing/2014/main" id="{47C87F83-009E-42B8-892C-DE682CE859F7}"/>
              </a:ext>
            </a:extLst>
          </p:cNvPr>
          <p:cNvSpPr/>
          <p:nvPr/>
        </p:nvSpPr>
        <p:spPr>
          <a:xfrm>
            <a:off x="584718" y="5409639"/>
            <a:ext cx="10921482" cy="689420"/>
          </a:xfrm>
          <a:prstGeom prst="rect">
            <a:avLst/>
          </a:prstGeom>
        </p:spPr>
        <p:txBody>
          <a:bodyPr wrap="square">
            <a:spAutoFit/>
          </a:bodyPr>
          <a:lstStyle/>
          <a:p>
            <a:pPr algn="ctr">
              <a:lnSpc>
                <a:spcPct val="97000"/>
              </a:lnSpc>
              <a:spcAft>
                <a:spcPts val="0"/>
              </a:spcAft>
            </a:pPr>
            <a:r>
              <a:rPr lang="en-US" sz="2000" dirty="0">
                <a:latin typeface="Garamond" panose="02020404030301010803" pitchFamily="18" charset="0"/>
                <a:ea typeface="Arial" panose="020B0604020202020204" pitchFamily="34" charset="0"/>
                <a:cs typeface="Times New Roman" panose="02020603050405020304" pitchFamily="18" charset="0"/>
              </a:rPr>
              <a:t>It is possible also to include more complex conditions </a:t>
            </a:r>
          </a:p>
          <a:p>
            <a:pPr algn="ctr">
              <a:lnSpc>
                <a:spcPct val="97000"/>
              </a:lnSpc>
              <a:spcAft>
                <a:spcPts val="0"/>
              </a:spcAft>
            </a:pPr>
            <a:r>
              <a:rPr lang="en-US" sz="2000" dirty="0">
                <a:latin typeface="Garamond" panose="02020404030301010803" pitchFamily="18" charset="0"/>
                <a:ea typeface="Arial" panose="020B0604020202020204" pitchFamily="34" charset="0"/>
                <a:cs typeface="Times New Roman" panose="02020603050405020304" pitchFamily="18" charset="0"/>
              </a:rPr>
              <a:t>like the university to which they belong to and/or the country where they operate in</a:t>
            </a:r>
            <a:endParaRPr lang="it-IT" sz="3200" dirty="0">
              <a:latin typeface="Garamond" panose="02020404030301010803" pitchFamily="18" charset="0"/>
              <a:ea typeface="Calibri" panose="020F0502020204030204" pitchFamily="34" charset="0"/>
              <a:cs typeface="Times New Roman" panose="02020603050405020304" pitchFamily="18" charset="0"/>
            </a:endParaRPr>
          </a:p>
        </p:txBody>
      </p:sp>
      <p:sp>
        <p:nvSpPr>
          <p:cNvPr id="10" name="Rettangolo 9">
            <a:extLst>
              <a:ext uri="{FF2B5EF4-FFF2-40B4-BE49-F238E27FC236}">
                <a16:creationId xmlns:a16="http://schemas.microsoft.com/office/drawing/2014/main" id="{03B4BA58-597D-4DA3-B9F5-96518FE28EF4}"/>
              </a:ext>
            </a:extLst>
          </p:cNvPr>
          <p:cNvSpPr/>
          <p:nvPr/>
        </p:nvSpPr>
        <p:spPr>
          <a:xfrm>
            <a:off x="635259" y="4305617"/>
            <a:ext cx="10921481" cy="749179"/>
          </a:xfrm>
          <a:prstGeom prst="rect">
            <a:avLst/>
          </a:prstGeom>
        </p:spPr>
        <p:txBody>
          <a:bodyPr wrap="square">
            <a:spAutoFit/>
          </a:bodyPr>
          <a:lstStyle/>
          <a:p>
            <a:pPr algn="ctr">
              <a:lnSpc>
                <a:spcPct val="97000"/>
              </a:lnSpc>
              <a:spcAft>
                <a:spcPts val="0"/>
              </a:spcAft>
            </a:pPr>
            <a:r>
              <a:rPr lang="en-US" sz="2200" dirty="0">
                <a:latin typeface="Garamond" panose="02020404030301010803" pitchFamily="18" charset="0"/>
                <a:ea typeface="Arial" panose="020B0604020202020204" pitchFamily="34" charset="0"/>
                <a:cs typeface="Times New Roman" panose="02020603050405020304" pitchFamily="18" charset="0"/>
              </a:rPr>
              <a:t>We reduce </a:t>
            </a:r>
            <a:r>
              <a:rPr lang="en-US" sz="2200" dirty="0">
                <a:solidFill>
                  <a:schemeClr val="accent3"/>
                </a:solidFill>
                <a:latin typeface="Garamond" panose="02020404030301010803" pitchFamily="18" charset="0"/>
                <a:ea typeface="Arial" panose="020B0604020202020204" pitchFamily="34" charset="0"/>
                <a:cs typeface="Times New Roman" panose="02020603050405020304" pitchFamily="18" charset="0"/>
              </a:rPr>
              <a:t>exponentially</a:t>
            </a:r>
            <a:r>
              <a:rPr lang="en-US" sz="2200" dirty="0">
                <a:latin typeface="Garamond" panose="02020404030301010803" pitchFamily="18" charset="0"/>
                <a:ea typeface="Arial" panose="020B0604020202020204" pitchFamily="34" charset="0"/>
                <a:cs typeface="Times New Roman" panose="02020603050405020304" pitchFamily="18" charset="0"/>
              </a:rPr>
              <a:t> or </a:t>
            </a:r>
            <a:r>
              <a:rPr lang="en-US" sz="2200" dirty="0">
                <a:solidFill>
                  <a:schemeClr val="accent3"/>
                </a:solidFill>
                <a:latin typeface="Garamond" panose="02020404030301010803" pitchFamily="18" charset="0"/>
                <a:ea typeface="Arial" panose="020B0604020202020204" pitchFamily="34" charset="0"/>
                <a:cs typeface="Times New Roman" panose="02020603050405020304" pitchFamily="18" charset="0"/>
              </a:rPr>
              <a:t>proportionally</a:t>
            </a:r>
            <a:r>
              <a:rPr lang="en-US" sz="2200" dirty="0">
                <a:latin typeface="Garamond" panose="02020404030301010803" pitchFamily="18" charset="0"/>
                <a:ea typeface="Arial" panose="020B0604020202020204" pitchFamily="34" charset="0"/>
                <a:cs typeface="Times New Roman" panose="02020603050405020304" pitchFamily="18" charset="0"/>
              </a:rPr>
              <a:t> </a:t>
            </a:r>
          </a:p>
          <a:p>
            <a:pPr algn="ctr">
              <a:lnSpc>
                <a:spcPct val="97000"/>
              </a:lnSpc>
              <a:spcAft>
                <a:spcPts val="0"/>
              </a:spcAft>
            </a:pPr>
            <a:r>
              <a:rPr lang="en-US" sz="2200" dirty="0">
                <a:latin typeface="Garamond" panose="02020404030301010803" pitchFamily="18" charset="0"/>
                <a:ea typeface="Arial" panose="020B0604020202020204" pitchFamily="34" charset="0"/>
                <a:cs typeface="Times New Roman" panose="02020603050405020304" pitchFamily="18" charset="0"/>
              </a:rPr>
              <a:t>the weight we give to the edges of the following citations</a:t>
            </a:r>
            <a:endParaRPr lang="it-IT" sz="2200" dirty="0">
              <a:effectLst/>
              <a:latin typeface="Garamond" panose="020204040303010108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206918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500"/>
                            </p:stCondLst>
                            <p:childTnLst>
                              <p:par>
                                <p:cTn id="13" presetID="2" presetClass="entr" presetSubtype="4" fill="hold" grpId="0" nodeType="afterEffect">
                                  <p:stCondLst>
                                    <p:cond delay="5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par>
                          <p:cTn id="17" fill="hold">
                            <p:stCondLst>
                              <p:cond delay="2500"/>
                            </p:stCondLst>
                            <p:childTnLst>
                              <p:par>
                                <p:cTn id="18" presetID="10" presetClass="entr" presetSubtype="0" fill="hold" grpId="0" nodeType="after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par>
                          <p:cTn id="21" fill="hold">
                            <p:stCondLst>
                              <p:cond delay="4000"/>
                            </p:stCondLst>
                            <p:childTnLst>
                              <p:par>
                                <p:cTn id="22" presetID="2" presetClass="entr" presetSubtype="4" fill="hold" grpId="0" nodeType="afterEffect">
                                  <p:stCondLst>
                                    <p:cond delay="7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par>
                          <p:cTn id="26" fill="hold">
                            <p:stCondLst>
                              <p:cond delay="5250"/>
                            </p:stCondLst>
                            <p:childTnLst>
                              <p:par>
                                <p:cTn id="27" presetID="10" presetClass="entr" presetSubtype="0" fill="hold" grpId="0" nodeType="afterEffect">
                                  <p:stCondLst>
                                    <p:cond delay="150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3" grpId="0"/>
      <p:bldP spid="8" grpId="0"/>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AC3BB2B-4B26-4D11-B9EC-86D0BE1DDFF0}"/>
              </a:ext>
            </a:extLst>
          </p:cNvPr>
          <p:cNvSpPr>
            <a:spLocks noGrp="1"/>
          </p:cNvSpPr>
          <p:nvPr>
            <p:ph type="title"/>
          </p:nvPr>
        </p:nvSpPr>
        <p:spPr>
          <a:xfrm>
            <a:off x="685800" y="764373"/>
            <a:ext cx="10820400" cy="1008443"/>
          </a:xfrm>
        </p:spPr>
        <p:txBody>
          <a:bodyPr/>
          <a:lstStyle/>
          <a:p>
            <a:pPr algn="ctr"/>
            <a:r>
              <a:rPr lang="en-US" dirty="0">
                <a:latin typeface="Garamond" panose="02020404030301010803" pitchFamily="18" charset="0"/>
              </a:rPr>
              <a:t>citation distortion </a:t>
            </a:r>
            <a:endParaRPr lang="it-IT" dirty="0">
              <a:latin typeface="Garamond" panose="02020404030301010803" pitchFamily="18" charset="0"/>
            </a:endParaRPr>
          </a:p>
        </p:txBody>
      </p:sp>
      <p:sp>
        <p:nvSpPr>
          <p:cNvPr id="3" name="Segnaposto contenuto 2">
            <a:extLst>
              <a:ext uri="{FF2B5EF4-FFF2-40B4-BE49-F238E27FC236}">
                <a16:creationId xmlns:a16="http://schemas.microsoft.com/office/drawing/2014/main" id="{D0B5AC6B-EC96-4C70-BCAB-8CE3650CF4EE}"/>
              </a:ext>
            </a:extLst>
          </p:cNvPr>
          <p:cNvSpPr>
            <a:spLocks noGrp="1"/>
          </p:cNvSpPr>
          <p:nvPr>
            <p:ph idx="1"/>
          </p:nvPr>
        </p:nvSpPr>
        <p:spPr>
          <a:xfrm>
            <a:off x="685800" y="1759908"/>
            <a:ext cx="10820400" cy="875210"/>
          </a:xfrm>
        </p:spPr>
        <p:txBody>
          <a:bodyPr>
            <a:normAutofit lnSpcReduction="10000"/>
          </a:bodyPr>
          <a:lstStyle/>
          <a:p>
            <a:pPr marL="0" indent="0" algn="ctr">
              <a:buNone/>
            </a:pPr>
            <a:r>
              <a:rPr lang="en-US" dirty="0">
                <a:latin typeface="Garamond" panose="02020404030301010803" pitchFamily="18" charset="0"/>
              </a:rPr>
              <a:t>Citations included in scientific </a:t>
            </a:r>
            <a:r>
              <a:rPr lang="en-US" dirty="0" err="1">
                <a:latin typeface="Garamond" panose="02020404030301010803" pitchFamily="18" charset="0"/>
              </a:rPr>
              <a:t>pubblications</a:t>
            </a:r>
            <a:r>
              <a:rPr lang="en-US" dirty="0">
                <a:latin typeface="Garamond" panose="02020404030301010803" pitchFamily="18" charset="0"/>
              </a:rPr>
              <a:t> are expected to be </a:t>
            </a:r>
          </a:p>
          <a:p>
            <a:pPr marL="0" indent="0" algn="ctr">
              <a:buNone/>
            </a:pPr>
            <a:r>
              <a:rPr lang="en-US" sz="2800" b="1" dirty="0">
                <a:latin typeface="Garamond" panose="02020404030301010803" pitchFamily="18" charset="0"/>
              </a:rPr>
              <a:t>relevant</a:t>
            </a:r>
            <a:r>
              <a:rPr lang="en-US" dirty="0">
                <a:latin typeface="Garamond" panose="02020404030301010803" pitchFamily="18" charset="0"/>
              </a:rPr>
              <a:t> and </a:t>
            </a:r>
            <a:r>
              <a:rPr lang="en-US" sz="2800" b="1" dirty="0">
                <a:latin typeface="Garamond" panose="02020404030301010803" pitchFamily="18" charset="0"/>
              </a:rPr>
              <a:t>comprehensive</a:t>
            </a:r>
            <a:endParaRPr lang="it-IT" b="1" dirty="0">
              <a:latin typeface="Garamond" panose="02020404030301010803" pitchFamily="18" charset="0"/>
            </a:endParaRPr>
          </a:p>
          <a:p>
            <a:pPr marL="0" indent="0">
              <a:buNone/>
            </a:pPr>
            <a:endParaRPr lang="it-IT" dirty="0"/>
          </a:p>
        </p:txBody>
      </p:sp>
      <p:sp>
        <p:nvSpPr>
          <p:cNvPr id="7" name="Rettangolo 6">
            <a:extLst>
              <a:ext uri="{FF2B5EF4-FFF2-40B4-BE49-F238E27FC236}">
                <a16:creationId xmlns:a16="http://schemas.microsoft.com/office/drawing/2014/main" id="{0920EBE8-093A-40F2-8EC0-47ADD85E17D2}"/>
              </a:ext>
            </a:extLst>
          </p:cNvPr>
          <p:cNvSpPr/>
          <p:nvPr/>
        </p:nvSpPr>
        <p:spPr>
          <a:xfrm>
            <a:off x="685800" y="2684803"/>
            <a:ext cx="10820400" cy="461665"/>
          </a:xfrm>
          <a:prstGeom prst="rect">
            <a:avLst/>
          </a:prstGeom>
        </p:spPr>
        <p:txBody>
          <a:bodyPr wrap="square">
            <a:spAutoFit/>
          </a:bodyPr>
          <a:lstStyle/>
          <a:p>
            <a:pPr algn="ctr"/>
            <a:r>
              <a:rPr lang="en-US" sz="2400" dirty="0">
                <a:solidFill>
                  <a:schemeClr val="accent2">
                    <a:lumMod val="75000"/>
                  </a:schemeClr>
                </a:solidFill>
                <a:latin typeface="Garamond" panose="02020404030301010803" pitchFamily="18" charset="0"/>
                <a:ea typeface="Times New Roman" panose="02020603050405020304" pitchFamily="18" charset="0"/>
                <a:cs typeface="Times New Roman" panose="02020603050405020304" pitchFamily="18" charset="0"/>
              </a:rPr>
              <a:t>Citation Distortion </a:t>
            </a:r>
            <a:r>
              <a:rPr lang="en-US" sz="2200" dirty="0">
                <a:latin typeface="Garamond" panose="02020404030301010803" pitchFamily="18" charset="0"/>
                <a:ea typeface="Times New Roman" panose="02020603050405020304" pitchFamily="18" charset="0"/>
                <a:cs typeface="Times New Roman" panose="02020603050405020304" pitchFamily="18" charset="0"/>
              </a:rPr>
              <a:t>is any misrepresentation of these two features</a:t>
            </a:r>
            <a:endParaRPr lang="it-IT" sz="2200" dirty="0">
              <a:latin typeface="Garamond" panose="02020404030301010803" pitchFamily="18" charset="0"/>
            </a:endParaRPr>
          </a:p>
        </p:txBody>
      </p:sp>
      <p:sp>
        <p:nvSpPr>
          <p:cNvPr id="8" name="Rettangolo 7">
            <a:extLst>
              <a:ext uri="{FF2B5EF4-FFF2-40B4-BE49-F238E27FC236}">
                <a16:creationId xmlns:a16="http://schemas.microsoft.com/office/drawing/2014/main" id="{B4869BF1-E437-49F8-A4AC-30E59BBBF498}"/>
              </a:ext>
            </a:extLst>
          </p:cNvPr>
          <p:cNvSpPr/>
          <p:nvPr/>
        </p:nvSpPr>
        <p:spPr>
          <a:xfrm>
            <a:off x="685800" y="3284499"/>
            <a:ext cx="10820400" cy="430887"/>
          </a:xfrm>
          <a:prstGeom prst="rect">
            <a:avLst/>
          </a:prstGeom>
        </p:spPr>
        <p:txBody>
          <a:bodyPr wrap="square">
            <a:spAutoFit/>
          </a:bodyPr>
          <a:lstStyle/>
          <a:p>
            <a:pPr>
              <a:spcAft>
                <a:spcPts val="0"/>
              </a:spcAft>
            </a:pPr>
            <a:r>
              <a:rPr lang="en-US" sz="2200" dirty="0">
                <a:latin typeface="Garamond" panose="02020404030301010803" pitchFamily="18" charset="0"/>
                <a:ea typeface="Times New Roman" panose="02020603050405020304" pitchFamily="18" charset="0"/>
                <a:cs typeface="Times New Roman" panose="02020603050405020304" pitchFamily="18" charset="0"/>
              </a:rPr>
              <a:t>We will try to identify and solve 2 common type of distortions:</a:t>
            </a:r>
            <a:endParaRPr lang="it-IT" sz="2200" dirty="0">
              <a:effectLst/>
              <a:latin typeface="Garamond" panose="02020404030301010803" pitchFamily="18" charset="0"/>
              <a:ea typeface="Calibri" panose="020F0502020204030204" pitchFamily="34" charset="0"/>
              <a:cs typeface="Times New Roman" panose="02020603050405020304" pitchFamily="18" charset="0"/>
            </a:endParaRPr>
          </a:p>
        </p:txBody>
      </p:sp>
      <p:sp>
        <p:nvSpPr>
          <p:cNvPr id="9" name="Rettangolo 8">
            <a:extLst>
              <a:ext uri="{FF2B5EF4-FFF2-40B4-BE49-F238E27FC236}">
                <a16:creationId xmlns:a16="http://schemas.microsoft.com/office/drawing/2014/main" id="{21666B19-2397-4AB3-A442-83A19D0BA2DB}"/>
              </a:ext>
            </a:extLst>
          </p:cNvPr>
          <p:cNvSpPr/>
          <p:nvPr/>
        </p:nvSpPr>
        <p:spPr>
          <a:xfrm>
            <a:off x="685800" y="3724917"/>
            <a:ext cx="10820400" cy="523220"/>
          </a:xfrm>
          <a:prstGeom prst="rect">
            <a:avLst/>
          </a:prstGeom>
        </p:spPr>
        <p:txBody>
          <a:bodyPr wrap="square">
            <a:spAutoFit/>
          </a:bodyPr>
          <a:lstStyle/>
          <a:p>
            <a:pPr lvl="0">
              <a:spcAft>
                <a:spcPts val="0"/>
              </a:spcAft>
            </a:pPr>
            <a:r>
              <a:rPr lang="en-US" sz="2800" b="1" dirty="0">
                <a:latin typeface="Garamond" panose="02020404030301010803" pitchFamily="18" charset="0"/>
                <a:ea typeface="Times New Roman" panose="02020603050405020304" pitchFamily="18" charset="0"/>
                <a:cs typeface="Times New Roman" panose="02020603050405020304" pitchFamily="18" charset="0"/>
              </a:rPr>
              <a:t>Self-Citation</a:t>
            </a:r>
            <a:r>
              <a:rPr lang="en-US" sz="2200" dirty="0">
                <a:latin typeface="Garamond" panose="02020404030301010803" pitchFamily="18" charset="0"/>
                <a:ea typeface="Times New Roman" panose="02020603050405020304" pitchFamily="18" charset="0"/>
                <a:cs typeface="Times New Roman" panose="02020603050405020304" pitchFamily="18" charset="0"/>
              </a:rPr>
              <a:t>:</a:t>
            </a:r>
          </a:p>
        </p:txBody>
      </p:sp>
      <p:sp>
        <p:nvSpPr>
          <p:cNvPr id="10" name="Rettangolo 9">
            <a:extLst>
              <a:ext uri="{FF2B5EF4-FFF2-40B4-BE49-F238E27FC236}">
                <a16:creationId xmlns:a16="http://schemas.microsoft.com/office/drawing/2014/main" id="{948A39E6-DDCB-4B1F-8935-62221CFA5849}"/>
              </a:ext>
            </a:extLst>
          </p:cNvPr>
          <p:cNvSpPr/>
          <p:nvPr/>
        </p:nvSpPr>
        <p:spPr>
          <a:xfrm>
            <a:off x="685800" y="4980051"/>
            <a:ext cx="10820400" cy="523220"/>
          </a:xfrm>
          <a:prstGeom prst="rect">
            <a:avLst/>
          </a:prstGeom>
        </p:spPr>
        <p:txBody>
          <a:bodyPr wrap="square">
            <a:spAutoFit/>
          </a:bodyPr>
          <a:lstStyle/>
          <a:p>
            <a:pPr lvl="0">
              <a:spcAft>
                <a:spcPts val="0"/>
              </a:spcAft>
            </a:pPr>
            <a:r>
              <a:rPr lang="en-US" sz="2800" b="1" dirty="0">
                <a:latin typeface="Garamond" panose="02020404030301010803" pitchFamily="18" charset="0"/>
                <a:ea typeface="Times New Roman" panose="02020603050405020304" pitchFamily="18" charset="0"/>
                <a:cs typeface="Times New Roman" panose="02020603050405020304" pitchFamily="18" charset="0"/>
              </a:rPr>
              <a:t>Exchanging Citation</a:t>
            </a:r>
            <a:r>
              <a:rPr lang="en-US" sz="2800" dirty="0">
                <a:latin typeface="Garamond" panose="02020404030301010803" pitchFamily="18" charset="0"/>
                <a:ea typeface="Times New Roman" panose="02020603050405020304" pitchFamily="18" charset="0"/>
                <a:cs typeface="Times New Roman" panose="02020603050405020304" pitchFamily="18" charset="0"/>
              </a:rPr>
              <a:t>: </a:t>
            </a:r>
          </a:p>
        </p:txBody>
      </p:sp>
      <p:sp>
        <p:nvSpPr>
          <p:cNvPr id="11" name="Rettangolo 10">
            <a:extLst>
              <a:ext uri="{FF2B5EF4-FFF2-40B4-BE49-F238E27FC236}">
                <a16:creationId xmlns:a16="http://schemas.microsoft.com/office/drawing/2014/main" id="{23A57FD3-F61F-48D0-926C-4B8AF79A0B8B}"/>
              </a:ext>
            </a:extLst>
          </p:cNvPr>
          <p:cNvSpPr/>
          <p:nvPr/>
        </p:nvSpPr>
        <p:spPr>
          <a:xfrm>
            <a:off x="685800" y="4203038"/>
            <a:ext cx="10820400" cy="769441"/>
          </a:xfrm>
          <a:prstGeom prst="rect">
            <a:avLst/>
          </a:prstGeom>
        </p:spPr>
        <p:txBody>
          <a:bodyPr wrap="square">
            <a:spAutoFit/>
          </a:bodyPr>
          <a:lstStyle/>
          <a:p>
            <a:pPr lvl="0">
              <a:spcAft>
                <a:spcPts val="0"/>
              </a:spcAft>
            </a:pPr>
            <a:r>
              <a:rPr lang="en-US" sz="2200" dirty="0">
                <a:latin typeface="Garamond" panose="02020404030301010803" pitchFamily="18" charset="0"/>
                <a:ea typeface="Times New Roman" panose="02020603050405020304" pitchFamily="18" charset="0"/>
                <a:cs typeface="Times New Roman" panose="02020603050405020304" pitchFamily="18" charset="0"/>
              </a:rPr>
              <a:t>Refers to researchers that overly citing personal works</a:t>
            </a:r>
          </a:p>
          <a:p>
            <a:pPr lvl="0">
              <a:spcAft>
                <a:spcPts val="0"/>
              </a:spcAft>
            </a:pPr>
            <a:r>
              <a:rPr lang="en-US" sz="2200" dirty="0">
                <a:latin typeface="Garamond" panose="02020404030301010803" pitchFamily="18" charset="0"/>
                <a:ea typeface="Times New Roman" panose="02020603050405020304" pitchFamily="18" charset="0"/>
                <a:cs typeface="Times New Roman" panose="02020603050405020304" pitchFamily="18" charset="0"/>
              </a:rPr>
              <a:t>It is usually done to artificially inflate carrier statistics.</a:t>
            </a:r>
            <a:endParaRPr lang="it-IT" sz="2200" dirty="0">
              <a:latin typeface="Garamond" panose="02020404030301010803" pitchFamily="18" charset="0"/>
              <a:ea typeface="Times New Roman" panose="02020603050405020304" pitchFamily="18" charset="0"/>
              <a:cs typeface="Times New Roman" panose="02020603050405020304" pitchFamily="18" charset="0"/>
            </a:endParaRPr>
          </a:p>
        </p:txBody>
      </p:sp>
      <p:sp>
        <p:nvSpPr>
          <p:cNvPr id="12" name="Rettangolo 11">
            <a:extLst>
              <a:ext uri="{FF2B5EF4-FFF2-40B4-BE49-F238E27FC236}">
                <a16:creationId xmlns:a16="http://schemas.microsoft.com/office/drawing/2014/main" id="{D0CC077B-715F-4780-97A3-977EFE0F6E42}"/>
              </a:ext>
            </a:extLst>
          </p:cNvPr>
          <p:cNvSpPr/>
          <p:nvPr/>
        </p:nvSpPr>
        <p:spPr>
          <a:xfrm>
            <a:off x="685800" y="5531218"/>
            <a:ext cx="10820400" cy="769441"/>
          </a:xfrm>
          <a:prstGeom prst="rect">
            <a:avLst/>
          </a:prstGeom>
        </p:spPr>
        <p:txBody>
          <a:bodyPr wrap="square">
            <a:spAutoFit/>
          </a:bodyPr>
          <a:lstStyle/>
          <a:p>
            <a:pPr lvl="0">
              <a:spcAft>
                <a:spcPts val="0"/>
              </a:spcAft>
            </a:pPr>
            <a:r>
              <a:rPr lang="en-US" sz="2200" dirty="0">
                <a:latin typeface="Garamond" panose="02020404030301010803" pitchFamily="18" charset="0"/>
                <a:ea typeface="Times New Roman" panose="02020603050405020304" pitchFamily="18" charset="0"/>
                <a:cs typeface="Times New Roman" panose="02020603050405020304" pitchFamily="18" charset="0"/>
              </a:rPr>
              <a:t>Between two authors who for example have collaborated in a publication and decide to refer to each other in future </a:t>
            </a:r>
            <a:r>
              <a:rPr lang="en-US" sz="2200" u="sng" dirty="0">
                <a:latin typeface="Garamond" panose="02020404030301010803" pitchFamily="18" charset="0"/>
                <a:ea typeface="Times New Roman" panose="02020603050405020304" pitchFamily="18" charset="0"/>
                <a:cs typeface="Times New Roman" panose="02020603050405020304" pitchFamily="18" charset="0"/>
              </a:rPr>
              <a:t>even if not relevant or inherent with their future works.</a:t>
            </a:r>
            <a:endParaRPr lang="it-IT" sz="2200" u="sng" dirty="0">
              <a:latin typeface="Garamond" panose="02020404030301010803"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313097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grpId="0" nodeType="afterEffect">
                                  <p:stCondLst>
                                    <p:cond delay="1000"/>
                                  </p:stCondLst>
                                  <p:childTnLst>
                                    <p:set>
                                      <p:cBhvr>
                                        <p:cTn id="9" dur="1" fill="hold">
                                          <p:stCondLst>
                                            <p:cond delay="0"/>
                                          </p:stCondLst>
                                        </p:cTn>
                                        <p:tgtEl>
                                          <p:spTgt spid="3">
                                            <p:txEl>
                                              <p:pRg st="1" end="1"/>
                                            </p:txEl>
                                          </p:spTgt>
                                        </p:tgtEl>
                                        <p:attrNameLst>
                                          <p:attrName>style.visibility</p:attrName>
                                        </p:attrNameLst>
                                      </p:cBhvr>
                                      <p:to>
                                        <p:strVal val="visible"/>
                                      </p:to>
                                    </p:set>
                                  </p:childTnLst>
                                </p:cTn>
                              </p:par>
                            </p:childTnLst>
                          </p:cTn>
                        </p:par>
                        <p:par>
                          <p:cTn id="10" fill="hold">
                            <p:stCondLst>
                              <p:cond delay="2000"/>
                            </p:stCondLst>
                            <p:childTnLst>
                              <p:par>
                                <p:cTn id="11" presetID="22" presetClass="entr" presetSubtype="4" fill="hold" grpId="0" nodeType="afterEffect">
                                  <p:stCondLst>
                                    <p:cond delay="150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inVertical)">
                                      <p:cBhvr>
                                        <p:cTn id="18" dur="500"/>
                                        <p:tgtEl>
                                          <p:spTgt spid="8"/>
                                        </p:tgtEl>
                                      </p:cBhvr>
                                    </p:animEffect>
                                  </p:childTnLst>
                                </p:cTn>
                              </p:par>
                            </p:childTnLst>
                          </p:cTn>
                        </p:par>
                        <p:par>
                          <p:cTn id="19" fill="hold">
                            <p:stCondLst>
                              <p:cond delay="500"/>
                            </p:stCondLst>
                            <p:childTnLst>
                              <p:par>
                                <p:cTn id="20" presetID="2" presetClass="entr" presetSubtype="4" fill="hold" grpId="0" nodeType="afterEffect">
                                  <p:stCondLst>
                                    <p:cond delay="275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275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500" fill="hold"/>
                                        <p:tgtEl>
                                          <p:spTgt spid="10"/>
                                        </p:tgtEl>
                                        <p:attrNameLst>
                                          <p:attrName>ppt_x</p:attrName>
                                        </p:attrNameLst>
                                      </p:cBhvr>
                                      <p:tavLst>
                                        <p:tav tm="0">
                                          <p:val>
                                            <p:strVal val="#ppt_x"/>
                                          </p:val>
                                        </p:tav>
                                        <p:tav tm="100000">
                                          <p:val>
                                            <p:strVal val="#ppt_x"/>
                                          </p:val>
                                        </p:tav>
                                      </p:tavLst>
                                    </p:anim>
                                    <p:anim calcmode="lin" valueType="num">
                                      <p:cBhvr additive="base">
                                        <p:cTn id="33" dur="500" fill="hold"/>
                                        <p:tgtEl>
                                          <p:spTgt spid="10"/>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500" fill="hold"/>
                                        <p:tgtEl>
                                          <p:spTgt spid="12"/>
                                        </p:tgtEl>
                                        <p:attrNameLst>
                                          <p:attrName>ppt_x</p:attrName>
                                        </p:attrNameLst>
                                      </p:cBhvr>
                                      <p:tavLst>
                                        <p:tav tm="0">
                                          <p:val>
                                            <p:strVal val="#ppt_x"/>
                                          </p:val>
                                        </p:tav>
                                        <p:tav tm="100000">
                                          <p:val>
                                            <p:strVal val="#ppt_x"/>
                                          </p:val>
                                        </p:tav>
                                      </p:tavLst>
                                    </p:anim>
                                    <p:anim calcmode="lin" valueType="num">
                                      <p:cBhvr additive="base">
                                        <p:cTn id="3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8" grpId="0"/>
      <p:bldP spid="9" grpId="0"/>
      <p:bldP spid="10" grpId="0"/>
      <p:bldP spid="11" grpId="0"/>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AC3BB2B-4B26-4D11-B9EC-86D0BE1DDFF0}"/>
              </a:ext>
            </a:extLst>
          </p:cNvPr>
          <p:cNvSpPr>
            <a:spLocks noGrp="1"/>
          </p:cNvSpPr>
          <p:nvPr>
            <p:ph type="title"/>
          </p:nvPr>
        </p:nvSpPr>
        <p:spPr>
          <a:xfrm>
            <a:off x="685800" y="764373"/>
            <a:ext cx="10820400" cy="1008443"/>
          </a:xfrm>
        </p:spPr>
        <p:txBody>
          <a:bodyPr/>
          <a:lstStyle/>
          <a:p>
            <a:pPr algn="ctr"/>
            <a:r>
              <a:rPr lang="it-IT" dirty="0" err="1">
                <a:latin typeface="Garamond" panose="02020404030301010803" pitchFamily="18" charset="0"/>
              </a:rPr>
              <a:t>conclusions</a:t>
            </a:r>
            <a:endParaRPr lang="it-IT" dirty="0">
              <a:latin typeface="Garamond" panose="02020404030301010803" pitchFamily="18" charset="0"/>
            </a:endParaRPr>
          </a:p>
        </p:txBody>
      </p:sp>
      <p:sp>
        <p:nvSpPr>
          <p:cNvPr id="4" name="Rettangolo 3">
            <a:extLst>
              <a:ext uri="{FF2B5EF4-FFF2-40B4-BE49-F238E27FC236}">
                <a16:creationId xmlns:a16="http://schemas.microsoft.com/office/drawing/2014/main" id="{28B6581F-7252-4ECF-91C9-0928EE8F07CA}"/>
              </a:ext>
            </a:extLst>
          </p:cNvPr>
          <p:cNvSpPr/>
          <p:nvPr/>
        </p:nvSpPr>
        <p:spPr>
          <a:xfrm>
            <a:off x="685800" y="3024594"/>
            <a:ext cx="10820400" cy="808811"/>
          </a:xfrm>
          <a:prstGeom prst="rect">
            <a:avLst/>
          </a:prstGeom>
        </p:spPr>
        <p:txBody>
          <a:bodyPr wrap="square">
            <a:spAutoFit/>
          </a:bodyPr>
          <a:lstStyle/>
          <a:p>
            <a:pPr algn="ctr">
              <a:lnSpc>
                <a:spcPct val="97000"/>
              </a:lnSpc>
              <a:spcAft>
                <a:spcPts val="0"/>
              </a:spcAft>
            </a:pPr>
            <a:r>
              <a:rPr lang="en-US" sz="2400" dirty="0">
                <a:latin typeface="Garamond" panose="02020404030301010803" pitchFamily="18" charset="0"/>
                <a:ea typeface="Arial" panose="020B0604020202020204" pitchFamily="34" charset="0"/>
                <a:cs typeface="Times New Roman" panose="02020603050405020304" pitchFamily="18" charset="0"/>
              </a:rPr>
              <a:t>Remapping the graph in this way </a:t>
            </a:r>
            <a:r>
              <a:rPr lang="en-US" sz="2400" u="sng" dirty="0">
                <a:latin typeface="Garamond" panose="02020404030301010803" pitchFamily="18" charset="0"/>
                <a:ea typeface="Arial" panose="020B0604020202020204" pitchFamily="34" charset="0"/>
                <a:cs typeface="Times New Roman" panose="02020603050405020304" pitchFamily="18" charset="0"/>
              </a:rPr>
              <a:t>we should be able </a:t>
            </a:r>
            <a:r>
              <a:rPr lang="en-US" sz="2400" dirty="0">
                <a:latin typeface="Garamond" panose="02020404030301010803" pitchFamily="18" charset="0"/>
                <a:ea typeface="Arial" panose="020B0604020202020204" pitchFamily="34" charset="0"/>
                <a:cs typeface="Times New Roman" panose="02020603050405020304" pitchFamily="18" charset="0"/>
              </a:rPr>
              <a:t>to solve the two problems of distortion that we have detected and analyzed </a:t>
            </a:r>
            <a:endParaRPr lang="it-IT" sz="2400" dirty="0">
              <a:effectLst/>
              <a:latin typeface="Garamond" panose="02020404030301010803" pitchFamily="18" charset="0"/>
              <a:ea typeface="Calibri" panose="020F0502020204030204" pitchFamily="34" charset="0"/>
              <a:cs typeface="Times New Roman" panose="02020603050405020304" pitchFamily="18" charset="0"/>
            </a:endParaRPr>
          </a:p>
        </p:txBody>
      </p:sp>
      <p:sp>
        <p:nvSpPr>
          <p:cNvPr id="5" name="Rettangolo 4">
            <a:extLst>
              <a:ext uri="{FF2B5EF4-FFF2-40B4-BE49-F238E27FC236}">
                <a16:creationId xmlns:a16="http://schemas.microsoft.com/office/drawing/2014/main" id="{C11BC462-96A0-4CB2-A8C7-F23C44097DAD}"/>
              </a:ext>
            </a:extLst>
          </p:cNvPr>
          <p:cNvSpPr/>
          <p:nvPr/>
        </p:nvSpPr>
        <p:spPr>
          <a:xfrm>
            <a:off x="844420" y="2644170"/>
            <a:ext cx="10820400" cy="1569660"/>
          </a:xfrm>
          <a:prstGeom prst="rect">
            <a:avLst/>
          </a:prstGeom>
        </p:spPr>
        <p:txBody>
          <a:bodyPr wrap="square">
            <a:spAutoFit/>
          </a:bodyPr>
          <a:lstStyle/>
          <a:p>
            <a:pPr algn="ctr"/>
            <a:r>
              <a:rPr lang="en-US" sz="2400" dirty="0">
                <a:latin typeface="Garamond" panose="02020404030301010803" pitchFamily="18" charset="0"/>
                <a:ea typeface="Arial" panose="020B0604020202020204" pitchFamily="34" charset="0"/>
                <a:cs typeface="Times New Roman" panose="02020603050405020304" pitchFamily="18" charset="0"/>
              </a:rPr>
              <a:t>The sum of citations,</a:t>
            </a:r>
          </a:p>
          <a:p>
            <a:pPr algn="ctr"/>
            <a:r>
              <a:rPr lang="en-US" sz="2400" dirty="0">
                <a:latin typeface="Garamond" panose="02020404030301010803" pitchFamily="18" charset="0"/>
                <a:ea typeface="Arial" panose="020B0604020202020204" pitchFamily="34" charset="0"/>
                <a:cs typeface="Times New Roman" panose="02020603050405020304" pitchFamily="18" charset="0"/>
              </a:rPr>
              <a:t> having no more unit weight</a:t>
            </a:r>
          </a:p>
          <a:p>
            <a:pPr algn="ctr"/>
            <a:r>
              <a:rPr lang="en-US" sz="2400" dirty="0">
                <a:latin typeface="Garamond" panose="02020404030301010803" pitchFamily="18" charset="0"/>
                <a:ea typeface="Arial" panose="020B0604020202020204" pitchFamily="34" charset="0"/>
                <a:cs typeface="Times New Roman" panose="02020603050405020304" pitchFamily="18" charset="0"/>
              </a:rPr>
              <a:t>will certainly be lower than before </a:t>
            </a:r>
          </a:p>
          <a:p>
            <a:pPr algn="ctr"/>
            <a:r>
              <a:rPr lang="en-US" sz="2400" dirty="0">
                <a:latin typeface="Garamond" panose="02020404030301010803" pitchFamily="18" charset="0"/>
                <a:ea typeface="Arial" panose="020B0604020202020204" pitchFamily="34" charset="0"/>
                <a:cs typeface="Times New Roman" panose="02020603050405020304" pitchFamily="18" charset="0"/>
              </a:rPr>
              <a:t>ranking the effective importance of an author in a more congruous way</a:t>
            </a:r>
            <a:endParaRPr lang="it-IT" sz="2400" dirty="0">
              <a:latin typeface="Garamond" panose="02020404030301010803" pitchFamily="18" charset="0"/>
            </a:endParaRPr>
          </a:p>
        </p:txBody>
      </p:sp>
    </p:spTree>
    <p:extLst>
      <p:ext uri="{BB962C8B-B14F-4D97-AF65-F5344CB8AC3E}">
        <p14:creationId xmlns:p14="http://schemas.microsoft.com/office/powerpoint/2010/main" val="3137834360"/>
      </p:ext>
    </p:extLst>
  </p:cSld>
  <p:clrMapOvr>
    <a:masterClrMapping/>
  </p:clrMapOvr>
  <mc:AlternateContent xmlns:mc="http://schemas.openxmlformats.org/markup-compatibility/2006" xmlns:p14="http://schemas.microsoft.com/office/powerpoint/2010/main">
    <mc:Choice Requires="p14">
      <p:transition spd="slow">
        <p14:reveal/>
        <p:sndAc>
          <p:stSnd>
            <p:snd r:embed="rId2" name="applause.wav"/>
          </p:stSnd>
        </p:sndAc>
      </p:transition>
    </mc:Choice>
    <mc:Fallback xmlns="">
      <p:transition spd="slow">
        <p:fade/>
        <p:sndAc>
          <p:stSnd>
            <p:snd r:embed="rId3" name="applause.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grpId="0" nodeType="clickEffect">
                                  <p:stCondLst>
                                    <p:cond delay="0"/>
                                  </p:stCondLst>
                                  <p:childTnLst>
                                    <p:animEffect transition="out" filter="barn(inVertic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500"/>
                            </p:stCondLst>
                            <p:childTnLst>
                              <p:par>
                                <p:cTn id="9" presetID="14" presetClass="entr" presetSubtype="1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tangolo 9">
            <a:extLst>
              <a:ext uri="{FF2B5EF4-FFF2-40B4-BE49-F238E27FC236}">
                <a16:creationId xmlns:a16="http://schemas.microsoft.com/office/drawing/2014/main" id="{575869C7-5DDF-4429-8C43-C210A1FCB1F4}"/>
              </a:ext>
            </a:extLst>
          </p:cNvPr>
          <p:cNvSpPr/>
          <p:nvPr/>
        </p:nvSpPr>
        <p:spPr>
          <a:xfrm>
            <a:off x="2355007" y="2647175"/>
            <a:ext cx="7650299" cy="1015663"/>
          </a:xfrm>
          <a:prstGeom prst="rect">
            <a:avLst/>
          </a:prstGeom>
        </p:spPr>
        <p:txBody>
          <a:bodyPr wrap="none">
            <a:spAutoFit/>
          </a:bodyPr>
          <a:lstStyle/>
          <a:p>
            <a:r>
              <a:rPr lang="it-IT" sz="6000" dirty="0" err="1">
                <a:latin typeface="Garamond" panose="02020404030301010803" pitchFamily="18" charset="0"/>
              </a:rPr>
              <a:t>Thanks</a:t>
            </a:r>
            <a:r>
              <a:rPr lang="it-IT" sz="6000" dirty="0">
                <a:latin typeface="Garamond" panose="02020404030301010803" pitchFamily="18" charset="0"/>
              </a:rPr>
              <a:t> for the </a:t>
            </a:r>
            <a:r>
              <a:rPr lang="it-IT" sz="6000" dirty="0" err="1">
                <a:latin typeface="Garamond" panose="02020404030301010803" pitchFamily="18" charset="0"/>
              </a:rPr>
              <a:t>attention</a:t>
            </a:r>
            <a:r>
              <a:rPr lang="it-IT" sz="6000" dirty="0">
                <a:latin typeface="Garamond" panose="02020404030301010803" pitchFamily="18" charset="0"/>
              </a:rPr>
              <a:t>!</a:t>
            </a:r>
          </a:p>
        </p:txBody>
      </p:sp>
    </p:spTree>
    <p:extLst>
      <p:ext uri="{BB962C8B-B14F-4D97-AF65-F5344CB8AC3E}">
        <p14:creationId xmlns:p14="http://schemas.microsoft.com/office/powerpoint/2010/main" val="28358475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2000" fill="hold"/>
                                        <p:tgtEl>
                                          <p:spTgt spid="1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F43414-A782-4FD2-AF46-F9C551303B24}"/>
              </a:ext>
            </a:extLst>
          </p:cNvPr>
          <p:cNvSpPr>
            <a:spLocks noGrp="1"/>
          </p:cNvSpPr>
          <p:nvPr>
            <p:ph type="title"/>
          </p:nvPr>
        </p:nvSpPr>
        <p:spPr>
          <a:xfrm>
            <a:off x="685800" y="626386"/>
            <a:ext cx="10820400" cy="1293028"/>
          </a:xfrm>
        </p:spPr>
        <p:txBody>
          <a:bodyPr/>
          <a:lstStyle/>
          <a:p>
            <a:pPr algn="ctr"/>
            <a:r>
              <a:rPr lang="it-IT" dirty="0">
                <a:latin typeface="Garamond" panose="02020404030301010803" pitchFamily="18" charset="0"/>
              </a:rPr>
              <a:t>Data </a:t>
            </a:r>
            <a:r>
              <a:rPr lang="it-IT" dirty="0" err="1">
                <a:latin typeface="Garamond" panose="02020404030301010803" pitchFamily="18" charset="0"/>
              </a:rPr>
              <a:t>description</a:t>
            </a:r>
            <a:endParaRPr lang="it-IT" dirty="0">
              <a:latin typeface="Garamond" panose="02020404030301010803" pitchFamily="18" charset="0"/>
            </a:endParaRPr>
          </a:p>
        </p:txBody>
      </p:sp>
      <p:sp>
        <p:nvSpPr>
          <p:cNvPr id="3" name="Segnaposto contenuto 2">
            <a:extLst>
              <a:ext uri="{FF2B5EF4-FFF2-40B4-BE49-F238E27FC236}">
                <a16:creationId xmlns:a16="http://schemas.microsoft.com/office/drawing/2014/main" id="{327328C8-383C-45A1-A268-73B46D0248D6}"/>
              </a:ext>
            </a:extLst>
          </p:cNvPr>
          <p:cNvSpPr>
            <a:spLocks noGrp="1"/>
          </p:cNvSpPr>
          <p:nvPr>
            <p:ph idx="1"/>
          </p:nvPr>
        </p:nvSpPr>
        <p:spPr>
          <a:xfrm>
            <a:off x="2396506" y="2811781"/>
            <a:ext cx="7398988" cy="3597909"/>
          </a:xfrm>
        </p:spPr>
        <p:txBody>
          <a:bodyPr>
            <a:normAutofit/>
          </a:bodyPr>
          <a:lstStyle/>
          <a:p>
            <a:pPr marL="0" indent="0" algn="ctr">
              <a:buNone/>
            </a:pPr>
            <a:r>
              <a:rPr lang="en-US" sz="2800" dirty="0">
                <a:latin typeface="Garamond" panose="02020404030301010803" pitchFamily="18" charset="0"/>
              </a:rPr>
              <a:t>The first thing we verified is the trend that the citations concerning our branch of interest have had during the last 35 years.</a:t>
            </a:r>
            <a:endParaRPr lang="it-IT" sz="2800" dirty="0">
              <a:latin typeface="Garamond" panose="02020404030301010803" pitchFamily="18" charset="0"/>
            </a:endParaRPr>
          </a:p>
          <a:p>
            <a:endParaRPr lang="it-IT" dirty="0"/>
          </a:p>
        </p:txBody>
      </p:sp>
      <p:sp>
        <p:nvSpPr>
          <p:cNvPr id="4" name="Rettangolo 3">
            <a:extLst>
              <a:ext uri="{FF2B5EF4-FFF2-40B4-BE49-F238E27FC236}">
                <a16:creationId xmlns:a16="http://schemas.microsoft.com/office/drawing/2014/main" id="{DDF738EE-DE72-488A-A534-054C7357730A}"/>
              </a:ext>
            </a:extLst>
          </p:cNvPr>
          <p:cNvSpPr/>
          <p:nvPr/>
        </p:nvSpPr>
        <p:spPr>
          <a:xfrm>
            <a:off x="685800" y="1750136"/>
            <a:ext cx="10820400" cy="769441"/>
          </a:xfrm>
          <a:prstGeom prst="rect">
            <a:avLst/>
          </a:prstGeom>
        </p:spPr>
        <p:txBody>
          <a:bodyPr wrap="square">
            <a:spAutoFit/>
          </a:bodyPr>
          <a:lstStyle/>
          <a:p>
            <a:pPr algn="ctr"/>
            <a:r>
              <a:rPr lang="en-US" sz="2200" dirty="0">
                <a:latin typeface="Garamond" panose="02020404030301010803" pitchFamily="18" charset="0"/>
                <a:ea typeface="Times New Roman" panose="02020603050405020304" pitchFamily="18" charset="0"/>
                <a:cs typeface="Times New Roman" panose="02020603050405020304" pitchFamily="18" charset="0"/>
              </a:rPr>
              <a:t>For this purpose, taking the 25 most productive authors (ordered by "number of Web of Science Documents“), we have obtained the following chart (Y: Times Cited) </a:t>
            </a:r>
            <a:endParaRPr lang="it-IT" sz="2200" dirty="0">
              <a:latin typeface="Garamond" panose="02020404030301010803" pitchFamily="18" charset="0"/>
            </a:endParaRPr>
          </a:p>
        </p:txBody>
      </p:sp>
      <p:pic>
        <p:nvPicPr>
          <p:cNvPr id="5" name="Immagine 4">
            <a:extLst>
              <a:ext uri="{FF2B5EF4-FFF2-40B4-BE49-F238E27FC236}">
                <a16:creationId xmlns:a16="http://schemas.microsoft.com/office/drawing/2014/main" id="{17D4393D-1E0C-4BE3-A097-7AFA93938A8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043592" y="2996813"/>
            <a:ext cx="8104816" cy="3597910"/>
          </a:xfrm>
          <a:prstGeom prst="rect">
            <a:avLst/>
          </a:prstGeom>
        </p:spPr>
      </p:pic>
    </p:spTree>
    <p:extLst>
      <p:ext uri="{BB962C8B-B14F-4D97-AF65-F5344CB8AC3E}">
        <p14:creationId xmlns:p14="http://schemas.microsoft.com/office/powerpoint/2010/main" val="35525947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750"/>
                                        <p:tgtEl>
                                          <p:spTgt spid="3">
                                            <p:txEl>
                                              <p:pRg st="0" end="0"/>
                                            </p:txEl>
                                          </p:spTgt>
                                        </p:tgtEl>
                                      </p:cBhvr>
                                    </p:animEffect>
                                    <p:set>
                                      <p:cBhvr>
                                        <p:cTn id="7" dur="1" fill="hold">
                                          <p:stCondLst>
                                            <p:cond delay="749"/>
                                          </p:stCondLst>
                                        </p:cTn>
                                        <p:tgtEl>
                                          <p:spTgt spid="3">
                                            <p:txEl>
                                              <p:pRg st="0" end="0"/>
                                            </p:txEl>
                                          </p:spTgt>
                                        </p:tgtEl>
                                        <p:attrNameLst>
                                          <p:attrName>style.visibility</p:attrName>
                                        </p:attrNameLst>
                                      </p:cBhvr>
                                      <p:to>
                                        <p:strVal val="hidden"/>
                                      </p:to>
                                    </p:set>
                                  </p:childTnLst>
                                </p:cTn>
                              </p:par>
                            </p:childTnLst>
                          </p:cTn>
                        </p:par>
                        <p:par>
                          <p:cTn id="8" fill="hold">
                            <p:stCondLst>
                              <p:cond delay="750"/>
                            </p:stCondLst>
                            <p:childTnLst>
                              <p:par>
                                <p:cTn id="9" presetID="10" presetClass="entr" presetSubtype="0" fill="hold" grpId="0" nodeType="after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750"/>
                            </p:stCondLst>
                            <p:childTnLst>
                              <p:par>
                                <p:cTn id="13" presetID="2" presetClass="entr" presetSubtype="4" fill="hold" nodeType="afterEffect">
                                  <p:stCondLst>
                                    <p:cond delay="30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F43414-A782-4FD2-AF46-F9C551303B24}"/>
              </a:ext>
            </a:extLst>
          </p:cNvPr>
          <p:cNvSpPr>
            <a:spLocks noGrp="1"/>
          </p:cNvSpPr>
          <p:nvPr>
            <p:ph type="title"/>
          </p:nvPr>
        </p:nvSpPr>
        <p:spPr>
          <a:xfrm>
            <a:off x="685800" y="626386"/>
            <a:ext cx="10820400" cy="1293028"/>
          </a:xfrm>
        </p:spPr>
        <p:txBody>
          <a:bodyPr/>
          <a:lstStyle/>
          <a:p>
            <a:pPr algn="ctr"/>
            <a:r>
              <a:rPr lang="it-IT" dirty="0">
                <a:latin typeface="Garamond" panose="02020404030301010803" pitchFamily="18" charset="0"/>
              </a:rPr>
              <a:t>Data </a:t>
            </a:r>
            <a:r>
              <a:rPr lang="it-IT" dirty="0" err="1">
                <a:latin typeface="Garamond" panose="02020404030301010803" pitchFamily="18" charset="0"/>
              </a:rPr>
              <a:t>description</a:t>
            </a:r>
            <a:endParaRPr lang="it-IT" dirty="0">
              <a:latin typeface="Garamond" panose="02020404030301010803" pitchFamily="18" charset="0"/>
            </a:endParaRPr>
          </a:p>
        </p:txBody>
      </p:sp>
      <p:sp>
        <p:nvSpPr>
          <p:cNvPr id="3" name="Segnaposto contenuto 2">
            <a:extLst>
              <a:ext uri="{FF2B5EF4-FFF2-40B4-BE49-F238E27FC236}">
                <a16:creationId xmlns:a16="http://schemas.microsoft.com/office/drawing/2014/main" id="{327328C8-383C-45A1-A268-73B46D0248D6}"/>
              </a:ext>
            </a:extLst>
          </p:cNvPr>
          <p:cNvSpPr>
            <a:spLocks noGrp="1"/>
          </p:cNvSpPr>
          <p:nvPr>
            <p:ph idx="1"/>
          </p:nvPr>
        </p:nvSpPr>
        <p:spPr>
          <a:xfrm>
            <a:off x="3157681" y="2811781"/>
            <a:ext cx="5876637" cy="3597909"/>
          </a:xfrm>
        </p:spPr>
        <p:txBody>
          <a:bodyPr>
            <a:normAutofit/>
          </a:bodyPr>
          <a:lstStyle/>
          <a:p>
            <a:pPr marL="0" indent="0" algn="ctr">
              <a:buNone/>
            </a:pPr>
            <a:r>
              <a:rPr lang="en-US" sz="2800" dirty="0"/>
              <a:t>It is also interesting to note the country of origin of the most productive authors</a:t>
            </a:r>
            <a:endParaRPr lang="it-IT" sz="2800" dirty="0"/>
          </a:p>
          <a:p>
            <a:pPr algn="ctr"/>
            <a:endParaRPr lang="it-IT" dirty="0"/>
          </a:p>
        </p:txBody>
      </p:sp>
      <p:pic>
        <p:nvPicPr>
          <p:cNvPr id="6" name="Immagine 5">
            <a:extLst>
              <a:ext uri="{FF2B5EF4-FFF2-40B4-BE49-F238E27FC236}">
                <a16:creationId xmlns:a16="http://schemas.microsoft.com/office/drawing/2014/main" id="{9895BB1C-57EF-4DB8-A87E-9B9BBD572C27}"/>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85800" y="1630045"/>
            <a:ext cx="10820400" cy="4089620"/>
          </a:xfrm>
          <a:prstGeom prst="rect">
            <a:avLst/>
          </a:prstGeom>
        </p:spPr>
      </p:pic>
      <p:sp>
        <p:nvSpPr>
          <p:cNvPr id="7" name="Rettangolo 6">
            <a:extLst>
              <a:ext uri="{FF2B5EF4-FFF2-40B4-BE49-F238E27FC236}">
                <a16:creationId xmlns:a16="http://schemas.microsoft.com/office/drawing/2014/main" id="{BAFF85DA-2FB6-4A44-8A39-BE8DA832C99A}"/>
              </a:ext>
            </a:extLst>
          </p:cNvPr>
          <p:cNvSpPr/>
          <p:nvPr/>
        </p:nvSpPr>
        <p:spPr>
          <a:xfrm>
            <a:off x="685798" y="5914614"/>
            <a:ext cx="10820401" cy="400110"/>
          </a:xfrm>
          <a:prstGeom prst="rect">
            <a:avLst/>
          </a:prstGeom>
        </p:spPr>
        <p:txBody>
          <a:bodyPr wrap="square">
            <a:spAutoFit/>
          </a:bodyPr>
          <a:lstStyle/>
          <a:p>
            <a:pPr algn="ctr"/>
            <a:r>
              <a:rPr lang="en-US" sz="2000" dirty="0">
                <a:latin typeface="Garamond" panose="02020404030301010803" pitchFamily="18" charset="0"/>
                <a:ea typeface="Times New Roman" panose="02020603050405020304" pitchFamily="18" charset="0"/>
                <a:cs typeface="Times New Roman" panose="02020603050405020304" pitchFamily="18" charset="0"/>
              </a:rPr>
              <a:t>With a strong predominance of the USA and China</a:t>
            </a:r>
            <a:endParaRPr lang="it-IT" sz="2000" dirty="0">
              <a:latin typeface="Garamond" panose="02020404030301010803" pitchFamily="18" charset="0"/>
            </a:endParaRPr>
          </a:p>
        </p:txBody>
      </p:sp>
    </p:spTree>
    <p:extLst>
      <p:ext uri="{BB962C8B-B14F-4D97-AF65-F5344CB8AC3E}">
        <p14:creationId xmlns:p14="http://schemas.microsoft.com/office/powerpoint/2010/main" val="206740539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750"/>
                                        <p:tgtEl>
                                          <p:spTgt spid="3">
                                            <p:txEl>
                                              <p:pRg st="0" end="0"/>
                                            </p:txEl>
                                          </p:spTgt>
                                        </p:tgtEl>
                                      </p:cBhvr>
                                    </p:animEffect>
                                    <p:set>
                                      <p:cBhvr>
                                        <p:cTn id="7" dur="1" fill="hold">
                                          <p:stCondLst>
                                            <p:cond delay="749"/>
                                          </p:stCondLst>
                                        </p:cTn>
                                        <p:tgtEl>
                                          <p:spTgt spid="3">
                                            <p:txEl>
                                              <p:pRg st="0" end="0"/>
                                            </p:txEl>
                                          </p:spTgt>
                                        </p:tgtEl>
                                        <p:attrNameLst>
                                          <p:attrName>style.visibility</p:attrName>
                                        </p:attrNameLst>
                                      </p:cBhvr>
                                      <p:to>
                                        <p:strVal val="hidden"/>
                                      </p:to>
                                    </p:set>
                                  </p:childTnLst>
                                </p:cTn>
                              </p:par>
                            </p:childTnLst>
                          </p:cTn>
                        </p:par>
                        <p:par>
                          <p:cTn id="8" fill="hold">
                            <p:stCondLst>
                              <p:cond delay="750"/>
                            </p:stCondLst>
                            <p:childTnLst>
                              <p:par>
                                <p:cTn id="9" presetID="2" presetClass="entr" presetSubtype="4" fill="hold" nodeType="after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par>
                          <p:cTn id="13" fill="hold">
                            <p:stCondLst>
                              <p:cond delay="1750"/>
                            </p:stCondLst>
                            <p:childTnLst>
                              <p:par>
                                <p:cTn id="14" presetID="10" presetClass="entr" presetSubtype="0" fill="hold" grpId="0" nodeType="afterEffect">
                                  <p:stCondLst>
                                    <p:cond delay="75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F43414-A782-4FD2-AF46-F9C551303B24}"/>
              </a:ext>
            </a:extLst>
          </p:cNvPr>
          <p:cNvSpPr>
            <a:spLocks noGrp="1"/>
          </p:cNvSpPr>
          <p:nvPr>
            <p:ph type="title"/>
          </p:nvPr>
        </p:nvSpPr>
        <p:spPr>
          <a:xfrm>
            <a:off x="685800" y="626386"/>
            <a:ext cx="10820400" cy="1293028"/>
          </a:xfrm>
        </p:spPr>
        <p:txBody>
          <a:bodyPr/>
          <a:lstStyle/>
          <a:p>
            <a:pPr algn="ctr"/>
            <a:r>
              <a:rPr lang="it-IT" dirty="0">
                <a:latin typeface="Garamond" panose="02020404030301010803" pitchFamily="18" charset="0"/>
              </a:rPr>
              <a:t>Data </a:t>
            </a:r>
            <a:r>
              <a:rPr lang="it-IT" dirty="0" err="1">
                <a:latin typeface="Garamond" panose="02020404030301010803" pitchFamily="18" charset="0"/>
              </a:rPr>
              <a:t>description</a:t>
            </a:r>
            <a:endParaRPr lang="it-IT" dirty="0">
              <a:latin typeface="Garamond" panose="02020404030301010803" pitchFamily="18" charset="0"/>
            </a:endParaRPr>
          </a:p>
        </p:txBody>
      </p:sp>
      <p:sp>
        <p:nvSpPr>
          <p:cNvPr id="3" name="Segnaposto contenuto 2">
            <a:extLst>
              <a:ext uri="{FF2B5EF4-FFF2-40B4-BE49-F238E27FC236}">
                <a16:creationId xmlns:a16="http://schemas.microsoft.com/office/drawing/2014/main" id="{327328C8-383C-45A1-A268-73B46D0248D6}"/>
              </a:ext>
            </a:extLst>
          </p:cNvPr>
          <p:cNvSpPr>
            <a:spLocks noGrp="1"/>
          </p:cNvSpPr>
          <p:nvPr>
            <p:ph idx="1"/>
          </p:nvPr>
        </p:nvSpPr>
        <p:spPr>
          <a:xfrm>
            <a:off x="685800" y="1919414"/>
            <a:ext cx="10820399" cy="1057051"/>
          </a:xfrm>
        </p:spPr>
        <p:txBody>
          <a:bodyPr>
            <a:normAutofit/>
          </a:bodyPr>
          <a:lstStyle/>
          <a:p>
            <a:pPr marL="0" indent="0" algn="ctr">
              <a:buNone/>
            </a:pPr>
            <a:r>
              <a:rPr lang="en-US" dirty="0">
                <a:latin typeface="Garamond" panose="02020404030301010803" pitchFamily="18" charset="0"/>
              </a:rPr>
              <a:t>We observed the relation between the number of document published (axes X) and the number of times that the author has been cited (axes Y) (using as radius the % cited documents)</a:t>
            </a:r>
            <a:endParaRPr lang="it-IT" dirty="0">
              <a:latin typeface="Garamond" panose="02020404030301010803" pitchFamily="18" charset="0"/>
            </a:endParaRPr>
          </a:p>
        </p:txBody>
      </p:sp>
      <p:pic>
        <p:nvPicPr>
          <p:cNvPr id="8" name="Immagine 7">
            <a:extLst>
              <a:ext uri="{FF2B5EF4-FFF2-40B4-BE49-F238E27FC236}">
                <a16:creationId xmlns:a16="http://schemas.microsoft.com/office/drawing/2014/main" id="{B6143AC7-060F-492C-B32E-180A13A90580}"/>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035934" y="2976465"/>
            <a:ext cx="6120130" cy="3597910"/>
          </a:xfrm>
          <a:prstGeom prst="rect">
            <a:avLst/>
          </a:prstGeom>
        </p:spPr>
      </p:pic>
      <p:cxnSp>
        <p:nvCxnSpPr>
          <p:cNvPr id="9" name="Connettore diritto 8">
            <a:extLst>
              <a:ext uri="{FF2B5EF4-FFF2-40B4-BE49-F238E27FC236}">
                <a16:creationId xmlns:a16="http://schemas.microsoft.com/office/drawing/2014/main" id="{B9EAB2EC-48A6-4245-8832-F22254C900DA}"/>
              </a:ext>
            </a:extLst>
          </p:cNvPr>
          <p:cNvCxnSpPr>
            <a:cxnSpLocks/>
          </p:cNvCxnSpPr>
          <p:nvPr/>
        </p:nvCxnSpPr>
        <p:spPr>
          <a:xfrm flipV="1">
            <a:off x="3488371" y="3478345"/>
            <a:ext cx="5295900" cy="181905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 name="Rettangolo 3">
            <a:extLst>
              <a:ext uri="{FF2B5EF4-FFF2-40B4-BE49-F238E27FC236}">
                <a16:creationId xmlns:a16="http://schemas.microsoft.com/office/drawing/2014/main" id="{278E3BBA-2DC4-4876-9F50-1DCB903E4A79}"/>
              </a:ext>
            </a:extLst>
          </p:cNvPr>
          <p:cNvSpPr/>
          <p:nvPr/>
        </p:nvSpPr>
        <p:spPr>
          <a:xfrm>
            <a:off x="9394324" y="2976465"/>
            <a:ext cx="2111874" cy="2246769"/>
          </a:xfrm>
          <a:prstGeom prst="rect">
            <a:avLst/>
          </a:prstGeom>
        </p:spPr>
        <p:txBody>
          <a:bodyPr wrap="square">
            <a:spAutoFit/>
          </a:bodyPr>
          <a:lstStyle/>
          <a:p>
            <a:r>
              <a:rPr lang="en-US" sz="2800" dirty="0">
                <a:latin typeface="Garamond" panose="02020404030301010803" pitchFamily="18" charset="0"/>
                <a:ea typeface="Times New Roman" panose="02020603050405020304" pitchFamily="18" charset="0"/>
                <a:cs typeface="Times New Roman" panose="02020603050405020304" pitchFamily="18" charset="0"/>
              </a:rPr>
              <a:t>But as we will see later this data can be subject to distortion</a:t>
            </a:r>
            <a:endParaRPr lang="it-IT" sz="2800" dirty="0">
              <a:latin typeface="Garamond" panose="02020404030301010803" pitchFamily="18" charset="0"/>
            </a:endParaRPr>
          </a:p>
        </p:txBody>
      </p:sp>
      <p:sp>
        <p:nvSpPr>
          <p:cNvPr id="5" name="Rettangolo 4">
            <a:extLst>
              <a:ext uri="{FF2B5EF4-FFF2-40B4-BE49-F238E27FC236}">
                <a16:creationId xmlns:a16="http://schemas.microsoft.com/office/drawing/2014/main" id="{0466BBF8-81E0-41EF-9138-CC11C2F87DFE}"/>
              </a:ext>
            </a:extLst>
          </p:cNvPr>
          <p:cNvSpPr/>
          <p:nvPr/>
        </p:nvSpPr>
        <p:spPr>
          <a:xfrm>
            <a:off x="685801" y="3123797"/>
            <a:ext cx="2111874" cy="1384995"/>
          </a:xfrm>
          <a:prstGeom prst="rect">
            <a:avLst/>
          </a:prstGeom>
        </p:spPr>
        <p:txBody>
          <a:bodyPr wrap="square">
            <a:spAutoFit/>
          </a:bodyPr>
          <a:lstStyle/>
          <a:p>
            <a:r>
              <a:rPr lang="it-IT" sz="2800" dirty="0" err="1">
                <a:latin typeface="Garamond" panose="02020404030301010803" pitchFamily="18" charset="0"/>
              </a:rPr>
              <a:t>There</a:t>
            </a:r>
            <a:r>
              <a:rPr lang="it-IT" sz="2800" dirty="0">
                <a:latin typeface="Garamond" panose="02020404030301010803" pitchFamily="18" charset="0"/>
              </a:rPr>
              <a:t> </a:t>
            </a:r>
            <a:r>
              <a:rPr lang="it-IT" sz="2800" dirty="0" err="1">
                <a:latin typeface="Garamond" panose="02020404030301010803" pitchFamily="18" charset="0"/>
              </a:rPr>
              <a:t>seems</a:t>
            </a:r>
            <a:r>
              <a:rPr lang="it-IT" sz="2800" dirty="0">
                <a:latin typeface="Garamond" panose="02020404030301010803" pitchFamily="18" charset="0"/>
              </a:rPr>
              <a:t> to be a trend ...</a:t>
            </a:r>
          </a:p>
        </p:txBody>
      </p:sp>
    </p:spTree>
    <p:extLst>
      <p:ext uri="{BB962C8B-B14F-4D97-AF65-F5344CB8AC3E}">
        <p14:creationId xmlns:p14="http://schemas.microsoft.com/office/powerpoint/2010/main" val="113874277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31" presetClass="entr" presetSubtype="0" fill="hold" grpId="0" nodeType="afterEffect">
                                  <p:stCondLst>
                                    <p:cond delay="1000"/>
                                  </p:stCondLst>
                                  <p:childTnLst>
                                    <p:set>
                                      <p:cBhvr>
                                        <p:cTn id="16" dur="1" fill="hold">
                                          <p:stCondLst>
                                            <p:cond delay="0"/>
                                          </p:stCondLst>
                                        </p:cTn>
                                        <p:tgtEl>
                                          <p:spTgt spid="5"/>
                                        </p:tgtEl>
                                        <p:attrNameLst>
                                          <p:attrName>style.visibility</p:attrName>
                                        </p:attrNameLst>
                                      </p:cBhvr>
                                      <p:to>
                                        <p:strVal val="visible"/>
                                      </p:to>
                                    </p:set>
                                    <p:anim calcmode="lin" valueType="num">
                                      <p:cBhvr>
                                        <p:cTn id="17" dur="1000" fill="hold"/>
                                        <p:tgtEl>
                                          <p:spTgt spid="5"/>
                                        </p:tgtEl>
                                        <p:attrNameLst>
                                          <p:attrName>ppt_w</p:attrName>
                                        </p:attrNameLst>
                                      </p:cBhvr>
                                      <p:tavLst>
                                        <p:tav tm="0">
                                          <p:val>
                                            <p:fltVal val="0"/>
                                          </p:val>
                                        </p:tav>
                                        <p:tav tm="100000">
                                          <p:val>
                                            <p:strVal val="#ppt_w"/>
                                          </p:val>
                                        </p:tav>
                                      </p:tavLst>
                                    </p:anim>
                                    <p:anim calcmode="lin" valueType="num">
                                      <p:cBhvr>
                                        <p:cTn id="18" dur="1000" fill="hold"/>
                                        <p:tgtEl>
                                          <p:spTgt spid="5"/>
                                        </p:tgtEl>
                                        <p:attrNameLst>
                                          <p:attrName>ppt_h</p:attrName>
                                        </p:attrNameLst>
                                      </p:cBhvr>
                                      <p:tavLst>
                                        <p:tav tm="0">
                                          <p:val>
                                            <p:fltVal val="0"/>
                                          </p:val>
                                        </p:tav>
                                        <p:tav tm="100000">
                                          <p:val>
                                            <p:strVal val="#ppt_h"/>
                                          </p:val>
                                        </p:tav>
                                      </p:tavLst>
                                    </p:anim>
                                    <p:anim calcmode="lin" valueType="num">
                                      <p:cBhvr>
                                        <p:cTn id="19" dur="1000" fill="hold"/>
                                        <p:tgtEl>
                                          <p:spTgt spid="5"/>
                                        </p:tgtEl>
                                        <p:attrNameLst>
                                          <p:attrName>style.rotation</p:attrName>
                                        </p:attrNameLst>
                                      </p:cBhvr>
                                      <p:tavLst>
                                        <p:tav tm="0">
                                          <p:val>
                                            <p:fltVal val="90"/>
                                          </p:val>
                                        </p:tav>
                                        <p:tav tm="100000">
                                          <p:val>
                                            <p:fltVal val="0"/>
                                          </p:val>
                                        </p:tav>
                                      </p:tavLst>
                                    </p:anim>
                                    <p:animEffect transition="in" filter="fade">
                                      <p:cBhvr>
                                        <p:cTn id="20" dur="1000"/>
                                        <p:tgtEl>
                                          <p:spTgt spid="5"/>
                                        </p:tgtEl>
                                      </p:cBhvr>
                                    </p:animEffect>
                                  </p:childTnLst>
                                </p:cTn>
                              </p:par>
                            </p:childTnLst>
                          </p:cTn>
                        </p:par>
                        <p:par>
                          <p:cTn id="21" fill="hold">
                            <p:stCondLst>
                              <p:cond delay="2500"/>
                            </p:stCondLst>
                            <p:childTnLst>
                              <p:par>
                                <p:cTn id="22" presetID="22" presetClass="entr" presetSubtype="4"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500"/>
                                        <p:tgtEl>
                                          <p:spTgt spid="9"/>
                                        </p:tgtEl>
                                      </p:cBhvr>
                                    </p:animEffect>
                                  </p:childTnLst>
                                </p:cTn>
                              </p:par>
                            </p:childTnLst>
                          </p:cTn>
                        </p:par>
                        <p:par>
                          <p:cTn id="25" fill="hold">
                            <p:stCondLst>
                              <p:cond delay="3000"/>
                            </p:stCondLst>
                            <p:childTnLst>
                              <p:par>
                                <p:cTn id="26" presetID="10" presetClass="entr" presetSubtype="0" fill="hold" grpId="0" nodeType="afterEffect">
                                  <p:stCondLst>
                                    <p:cond delay="100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327328C8-383C-45A1-A268-73B46D0248D6}"/>
              </a:ext>
            </a:extLst>
          </p:cNvPr>
          <p:cNvSpPr>
            <a:spLocks noGrp="1"/>
          </p:cNvSpPr>
          <p:nvPr>
            <p:ph idx="1"/>
          </p:nvPr>
        </p:nvSpPr>
        <p:spPr>
          <a:xfrm>
            <a:off x="685800" y="1919414"/>
            <a:ext cx="10820399" cy="4593353"/>
          </a:xfrm>
        </p:spPr>
        <p:txBody>
          <a:bodyPr>
            <a:noAutofit/>
          </a:bodyPr>
          <a:lstStyle/>
          <a:p>
            <a:pPr marL="0" indent="0" algn="ctr">
              <a:buNone/>
            </a:pPr>
            <a:r>
              <a:rPr lang="en-US" sz="3200" dirty="0">
                <a:latin typeface="Garamond" panose="02020404030301010803" pitchFamily="18" charset="0"/>
              </a:rPr>
              <a:t>Visualize the </a:t>
            </a:r>
            <a:r>
              <a:rPr lang="en-US" sz="3200" dirty="0">
                <a:solidFill>
                  <a:schemeClr val="accent2">
                    <a:lumMod val="75000"/>
                  </a:schemeClr>
                </a:solidFill>
                <a:latin typeface="Garamond" panose="02020404030301010803" pitchFamily="18" charset="0"/>
              </a:rPr>
              <a:t>relations</a:t>
            </a:r>
            <a:r>
              <a:rPr lang="en-US" sz="3200" dirty="0">
                <a:latin typeface="Garamond" panose="02020404030301010803" pitchFamily="18" charset="0"/>
              </a:rPr>
              <a:t> </a:t>
            </a:r>
          </a:p>
          <a:p>
            <a:pPr marL="0" indent="0" algn="ctr">
              <a:buNone/>
            </a:pPr>
            <a:r>
              <a:rPr lang="en-US" sz="2800" dirty="0">
                <a:latin typeface="Garamond" panose="02020404030301010803" pitchFamily="18" charset="0"/>
              </a:rPr>
              <a:t>between </a:t>
            </a:r>
          </a:p>
          <a:p>
            <a:pPr marL="0" indent="0" algn="ctr">
              <a:buNone/>
            </a:pPr>
            <a:r>
              <a:rPr lang="en-US" sz="3200" u="sng" dirty="0">
                <a:latin typeface="Garamond" panose="02020404030301010803" pitchFamily="18" charset="0"/>
              </a:rPr>
              <a:t>Number of time cited </a:t>
            </a:r>
          </a:p>
          <a:p>
            <a:pPr marL="0" indent="0" algn="ctr">
              <a:buNone/>
            </a:pPr>
            <a:r>
              <a:rPr lang="en-US" sz="2800" dirty="0">
                <a:latin typeface="Garamond" panose="02020404030301010803" pitchFamily="18" charset="0"/>
              </a:rPr>
              <a:t>and </a:t>
            </a:r>
          </a:p>
          <a:p>
            <a:pPr marL="0" indent="0" algn="ctr">
              <a:buNone/>
            </a:pPr>
            <a:r>
              <a:rPr lang="en-US" sz="3200" u="sng" dirty="0">
                <a:latin typeface="Garamond" panose="02020404030301010803" pitchFamily="18" charset="0"/>
              </a:rPr>
              <a:t>Importance of written documents</a:t>
            </a:r>
          </a:p>
          <a:p>
            <a:pPr marL="0" indent="0" algn="ctr">
              <a:buNone/>
            </a:pPr>
            <a:r>
              <a:rPr lang="en-US" sz="2400" dirty="0">
                <a:latin typeface="Garamond" panose="02020404030301010803" pitchFamily="18" charset="0"/>
              </a:rPr>
              <a:t>(according to the percentage of publications in the top 1% </a:t>
            </a:r>
          </a:p>
          <a:p>
            <a:pPr marL="0" indent="0" algn="ctr">
              <a:buNone/>
            </a:pPr>
            <a:r>
              <a:rPr lang="en-US" sz="2400" dirty="0">
                <a:latin typeface="Garamond" panose="02020404030301010803" pitchFamily="18" charset="0"/>
              </a:rPr>
              <a:t>based on citations by category, year, and document type)</a:t>
            </a:r>
          </a:p>
        </p:txBody>
      </p:sp>
    </p:spTree>
    <p:extLst>
      <p:ext uri="{BB962C8B-B14F-4D97-AF65-F5344CB8AC3E}">
        <p14:creationId xmlns:p14="http://schemas.microsoft.com/office/powerpoint/2010/main" val="248891228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par>
                          <p:cTn id="9" fill="hold">
                            <p:stCondLst>
                              <p:cond delay="0"/>
                            </p:stCondLst>
                            <p:childTnLst>
                              <p:par>
                                <p:cTn id="10" presetID="2" presetClass="entr" presetSubtype="4" fill="hold" grpId="0" nodeType="afterEffect">
                                  <p:stCondLst>
                                    <p:cond delay="500"/>
                                  </p:stCondLst>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 presetClass="entr" presetSubtype="0" fill="hold" grpId="0" nodeType="afterEffect">
                                  <p:stCondLst>
                                    <p:cond delay="250"/>
                                  </p:stCondLst>
                                  <p:childTnLst>
                                    <p:set>
                                      <p:cBhvr>
                                        <p:cTn id="16" dur="1" fill="hold">
                                          <p:stCondLst>
                                            <p:cond delay="249"/>
                                          </p:stCondLst>
                                        </p:cTn>
                                        <p:tgtEl>
                                          <p:spTgt spid="3">
                                            <p:txEl>
                                              <p:pRg st="3" end="3"/>
                                            </p:txEl>
                                          </p:spTgt>
                                        </p:tgtEl>
                                        <p:attrNameLst>
                                          <p:attrName>style.visibility</p:attrName>
                                        </p:attrNameLst>
                                      </p:cBhvr>
                                      <p:to>
                                        <p:strVal val="visible"/>
                                      </p:to>
                                    </p:set>
                                  </p:childTnLst>
                                </p:cTn>
                              </p:par>
                            </p:childTnLst>
                          </p:cTn>
                        </p:par>
                        <p:par>
                          <p:cTn id="17" fill="hold">
                            <p:stCondLst>
                              <p:cond delay="1500"/>
                            </p:stCondLst>
                            <p:childTnLst>
                              <p:par>
                                <p:cTn id="18" presetID="2" presetClass="entr" presetSubtype="4" fill="hold" grpId="0" nodeType="afterEffect">
                                  <p:stCondLst>
                                    <p:cond delay="500"/>
                                  </p:stCondLst>
                                  <p:childTnLst>
                                    <p:set>
                                      <p:cBhvr>
                                        <p:cTn id="19" dur="1" fill="hold">
                                          <p:stCondLst>
                                            <p:cond delay="0"/>
                                          </p:stCondLst>
                                        </p:cTn>
                                        <p:tgtEl>
                                          <p:spTgt spid="3">
                                            <p:txEl>
                                              <p:pRg st="4" end="4"/>
                                            </p:txEl>
                                          </p:spTgt>
                                        </p:tgtEl>
                                        <p:attrNameLst>
                                          <p:attrName>style.visibility</p:attrName>
                                        </p:attrNameLst>
                                      </p:cBhvr>
                                      <p:to>
                                        <p:strVal val="visible"/>
                                      </p:to>
                                    </p:set>
                                    <p:anim calcmode="lin" valueType="num">
                                      <p:cBhvr additive="base">
                                        <p:cTn id="20"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22" fill="hold">
                            <p:stCondLst>
                              <p:cond delay="2500"/>
                            </p:stCondLst>
                            <p:childTnLst>
                              <p:par>
                                <p:cTn id="23" presetID="16" presetClass="entr" presetSubtype="21" fill="hold" grpId="0" nodeType="afterEffect">
                                  <p:stCondLst>
                                    <p:cond delay="50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barn(inVertical)">
                                      <p:cBhvr>
                                        <p:cTn id="25" dur="500"/>
                                        <p:tgtEl>
                                          <p:spTgt spid="3">
                                            <p:txEl>
                                              <p:pRg st="5" end="5"/>
                                            </p:txEl>
                                          </p:spTgt>
                                        </p:tgtEl>
                                      </p:cBhvr>
                                    </p:animEffect>
                                  </p:childTnLst>
                                </p:cTn>
                              </p:par>
                              <p:par>
                                <p:cTn id="26" presetID="16" presetClass="entr" presetSubtype="21" fill="hold" grpId="0" nodeType="withEffect">
                                  <p:stCondLst>
                                    <p:cond delay="50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barn(inVertical)">
                                      <p:cBhvr>
                                        <p:cTn id="2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testo 7">
            <a:extLst>
              <a:ext uri="{FF2B5EF4-FFF2-40B4-BE49-F238E27FC236}">
                <a16:creationId xmlns:a16="http://schemas.microsoft.com/office/drawing/2014/main" id="{D9440987-188B-4B43-B939-EB3D03723A62}"/>
              </a:ext>
            </a:extLst>
          </p:cNvPr>
          <p:cNvSpPr>
            <a:spLocks noGrp="1"/>
          </p:cNvSpPr>
          <p:nvPr>
            <p:ph type="body" idx="1"/>
          </p:nvPr>
        </p:nvSpPr>
        <p:spPr>
          <a:xfrm>
            <a:off x="571343" y="4319661"/>
            <a:ext cx="5308600" cy="358420"/>
          </a:xfrm>
        </p:spPr>
        <p:txBody>
          <a:bodyPr>
            <a:normAutofit/>
          </a:bodyPr>
          <a:lstStyle/>
          <a:p>
            <a:pPr algn="ctr"/>
            <a:r>
              <a:rPr lang="en-US" sz="1700" dirty="0">
                <a:latin typeface="Garamond" panose="02020404030301010803" pitchFamily="18" charset="0"/>
              </a:rPr>
              <a:t>Data ordered according to the time cited </a:t>
            </a:r>
            <a:endParaRPr lang="it-IT" sz="1700" dirty="0">
              <a:latin typeface="Garamond" panose="02020404030301010803" pitchFamily="18" charset="0"/>
            </a:endParaRPr>
          </a:p>
        </p:txBody>
      </p:sp>
      <p:pic>
        <p:nvPicPr>
          <p:cNvPr id="12" name="Segnaposto contenuto 11">
            <a:extLst>
              <a:ext uri="{FF2B5EF4-FFF2-40B4-BE49-F238E27FC236}">
                <a16:creationId xmlns:a16="http://schemas.microsoft.com/office/drawing/2014/main" id="{22B51071-2D73-4D4A-BE82-20C90357B719}"/>
              </a:ext>
            </a:extLst>
          </p:cNvPr>
          <p:cNvPicPr>
            <a:picLocks noGrp="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01029" y="568550"/>
            <a:ext cx="5249229" cy="3658215"/>
          </a:xfrm>
          <a:prstGeom prst="rect">
            <a:avLst/>
          </a:prstGeom>
        </p:spPr>
      </p:pic>
      <p:pic>
        <p:nvPicPr>
          <p:cNvPr id="14" name="Segnaposto contenuto 13">
            <a:extLst>
              <a:ext uri="{FF2B5EF4-FFF2-40B4-BE49-F238E27FC236}">
                <a16:creationId xmlns:a16="http://schemas.microsoft.com/office/drawing/2014/main" id="{4E39D8F3-D97F-4507-8BD5-FA8CB041F75E}"/>
              </a:ext>
            </a:extLst>
          </p:cNvPr>
          <p:cNvPicPr>
            <a:picLocks noGrp="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6095999" y="568552"/>
            <a:ext cx="5494971" cy="3658214"/>
          </a:xfrm>
          <a:prstGeom prst="rect">
            <a:avLst/>
          </a:prstGeom>
        </p:spPr>
      </p:pic>
      <p:sp>
        <p:nvSpPr>
          <p:cNvPr id="15" name="Rettangolo 14">
            <a:extLst>
              <a:ext uri="{FF2B5EF4-FFF2-40B4-BE49-F238E27FC236}">
                <a16:creationId xmlns:a16="http://schemas.microsoft.com/office/drawing/2014/main" id="{2FB1E830-B358-4271-BF09-D3540042DDF9}"/>
              </a:ext>
            </a:extLst>
          </p:cNvPr>
          <p:cNvSpPr/>
          <p:nvPr/>
        </p:nvSpPr>
        <p:spPr>
          <a:xfrm>
            <a:off x="3097763" y="761150"/>
            <a:ext cx="1816579" cy="938719"/>
          </a:xfrm>
          <a:prstGeom prst="rect">
            <a:avLst/>
          </a:prstGeom>
          <a:solidFill>
            <a:schemeClr val="accent6">
              <a:lumMod val="20000"/>
              <a:lumOff val="80000"/>
            </a:schemeClr>
          </a:solidFill>
          <a:ln>
            <a:solidFill>
              <a:schemeClr val="tx1">
                <a:lumMod val="65000"/>
              </a:schemeClr>
            </a:solidFill>
          </a:ln>
        </p:spPr>
        <p:txBody>
          <a:bodyPr wrap="square">
            <a:spAutoFit/>
          </a:bodyPr>
          <a:lstStyle/>
          <a:p>
            <a:r>
              <a:rPr lang="it-IT" sz="1100" b="1" dirty="0" err="1">
                <a:solidFill>
                  <a:srgbClr val="333333"/>
                </a:solidFill>
                <a:latin typeface="Garamond" panose="02020404030301010803" pitchFamily="18" charset="0"/>
              </a:rPr>
              <a:t>Durbin</a:t>
            </a:r>
            <a:r>
              <a:rPr lang="it-IT" sz="1100" b="1" dirty="0">
                <a:solidFill>
                  <a:srgbClr val="333333"/>
                </a:solidFill>
                <a:latin typeface="Garamond" panose="02020404030301010803" pitchFamily="18" charset="0"/>
              </a:rPr>
              <a:t>, Richard</a:t>
            </a:r>
          </a:p>
          <a:p>
            <a:r>
              <a:rPr lang="it-IT" sz="1100" dirty="0">
                <a:solidFill>
                  <a:srgbClr val="333333"/>
                </a:solidFill>
                <a:latin typeface="Garamond" panose="02020404030301010803" pitchFamily="18" charset="0"/>
              </a:rPr>
              <a:t>9 </a:t>
            </a:r>
            <a:r>
              <a:rPr lang="it-IT" sz="1100" dirty="0" err="1">
                <a:solidFill>
                  <a:srgbClr val="333333"/>
                </a:solidFill>
                <a:latin typeface="Garamond" panose="02020404030301010803" pitchFamily="18" charset="0"/>
              </a:rPr>
              <a:t>documents</a:t>
            </a:r>
            <a:r>
              <a:rPr lang="it-IT" sz="1100" dirty="0">
                <a:solidFill>
                  <a:srgbClr val="333333"/>
                </a:solidFill>
                <a:latin typeface="Garamond" panose="02020404030301010803" pitchFamily="18" charset="0"/>
              </a:rPr>
              <a:t>,</a:t>
            </a:r>
          </a:p>
          <a:p>
            <a:r>
              <a:rPr lang="it-IT" sz="1100" dirty="0">
                <a:solidFill>
                  <a:srgbClr val="333333"/>
                </a:solidFill>
                <a:latin typeface="Garamond" panose="02020404030301010803" pitchFamily="18" charset="0"/>
              </a:rPr>
              <a:t>100% time </a:t>
            </a:r>
            <a:r>
              <a:rPr lang="it-IT" sz="1100" dirty="0" err="1">
                <a:solidFill>
                  <a:srgbClr val="333333"/>
                </a:solidFill>
                <a:latin typeface="Garamond" panose="02020404030301010803" pitchFamily="18" charset="0"/>
              </a:rPr>
              <a:t>cited</a:t>
            </a:r>
            <a:endParaRPr lang="it-IT" sz="1100" dirty="0">
              <a:solidFill>
                <a:srgbClr val="333333"/>
              </a:solidFill>
              <a:latin typeface="Garamond" panose="02020404030301010803" pitchFamily="18" charset="0"/>
            </a:endParaRPr>
          </a:p>
          <a:p>
            <a:r>
              <a:rPr lang="it-IT" sz="1100" dirty="0">
                <a:solidFill>
                  <a:srgbClr val="333333"/>
                </a:solidFill>
                <a:latin typeface="Garamond" panose="02020404030301010803" pitchFamily="18" charset="0"/>
              </a:rPr>
              <a:t>23,847 </a:t>
            </a:r>
            <a:r>
              <a:rPr lang="it-IT" sz="1100" dirty="0" err="1">
                <a:solidFill>
                  <a:srgbClr val="333333"/>
                </a:solidFill>
                <a:latin typeface="Garamond" panose="02020404030301010803" pitchFamily="18" charset="0"/>
              </a:rPr>
              <a:t>times</a:t>
            </a:r>
            <a:r>
              <a:rPr lang="it-IT" sz="1100" dirty="0">
                <a:solidFill>
                  <a:srgbClr val="333333"/>
                </a:solidFill>
                <a:latin typeface="Garamond" panose="02020404030301010803" pitchFamily="18" charset="0"/>
              </a:rPr>
              <a:t> </a:t>
            </a:r>
            <a:r>
              <a:rPr lang="it-IT" sz="1100" dirty="0" err="1">
                <a:solidFill>
                  <a:srgbClr val="333333"/>
                </a:solidFill>
                <a:latin typeface="Garamond" panose="02020404030301010803" pitchFamily="18" charset="0"/>
              </a:rPr>
              <a:t>cited</a:t>
            </a:r>
            <a:endParaRPr lang="it-IT" sz="1100" dirty="0">
              <a:solidFill>
                <a:srgbClr val="333333"/>
              </a:solidFill>
              <a:latin typeface="Garamond" panose="02020404030301010803" pitchFamily="18" charset="0"/>
            </a:endParaRPr>
          </a:p>
          <a:p>
            <a:r>
              <a:rPr lang="it-IT" sz="1100" dirty="0">
                <a:solidFill>
                  <a:srgbClr val="333333"/>
                </a:solidFill>
                <a:latin typeface="Garamond" panose="02020404030301010803" pitchFamily="18" charset="0"/>
              </a:rPr>
              <a:t>55,56% </a:t>
            </a:r>
            <a:r>
              <a:rPr lang="it-IT" sz="1100" dirty="0" err="1">
                <a:solidFill>
                  <a:srgbClr val="333333"/>
                </a:solidFill>
                <a:latin typeface="Garamond" panose="02020404030301010803" pitchFamily="18" charset="0"/>
              </a:rPr>
              <a:t>documents</a:t>
            </a:r>
            <a:r>
              <a:rPr lang="it-IT" sz="1100" dirty="0">
                <a:solidFill>
                  <a:srgbClr val="333333"/>
                </a:solidFill>
                <a:latin typeface="Garamond" panose="02020404030301010803" pitchFamily="18" charset="0"/>
              </a:rPr>
              <a:t> in top 1%</a:t>
            </a:r>
            <a:endParaRPr lang="it-IT" sz="1100" dirty="0">
              <a:latin typeface="Garamond" panose="02020404030301010803" pitchFamily="18" charset="0"/>
            </a:endParaRPr>
          </a:p>
        </p:txBody>
      </p:sp>
      <p:sp>
        <p:nvSpPr>
          <p:cNvPr id="21" name="Freccia curva 20">
            <a:extLst>
              <a:ext uri="{FF2B5EF4-FFF2-40B4-BE49-F238E27FC236}">
                <a16:creationId xmlns:a16="http://schemas.microsoft.com/office/drawing/2014/main" id="{FDC324F4-EDAC-4E23-BD47-89CDC2EFC629}"/>
              </a:ext>
            </a:extLst>
          </p:cNvPr>
          <p:cNvSpPr/>
          <p:nvPr/>
        </p:nvSpPr>
        <p:spPr>
          <a:xfrm rot="5400000">
            <a:off x="5115254" y="972482"/>
            <a:ext cx="329891" cy="73171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22" name="Rettangolo 21">
            <a:extLst>
              <a:ext uri="{FF2B5EF4-FFF2-40B4-BE49-F238E27FC236}">
                <a16:creationId xmlns:a16="http://schemas.microsoft.com/office/drawing/2014/main" id="{E9C8B45A-AEE3-445D-A177-81AD60D73855}"/>
              </a:ext>
            </a:extLst>
          </p:cNvPr>
          <p:cNvSpPr/>
          <p:nvPr/>
        </p:nvSpPr>
        <p:spPr>
          <a:xfrm>
            <a:off x="9015206" y="794512"/>
            <a:ext cx="1659013" cy="938719"/>
          </a:xfrm>
          <a:prstGeom prst="rect">
            <a:avLst/>
          </a:prstGeom>
          <a:solidFill>
            <a:schemeClr val="accent6">
              <a:lumMod val="20000"/>
              <a:lumOff val="80000"/>
            </a:schemeClr>
          </a:solidFill>
          <a:ln>
            <a:solidFill>
              <a:schemeClr val="tx1">
                <a:lumMod val="65000"/>
              </a:schemeClr>
            </a:solidFill>
          </a:ln>
        </p:spPr>
        <p:txBody>
          <a:bodyPr wrap="square">
            <a:spAutoFit/>
          </a:bodyPr>
          <a:lstStyle/>
          <a:p>
            <a:r>
              <a:rPr lang="it-IT" sz="1100" b="1" dirty="0" err="1">
                <a:solidFill>
                  <a:srgbClr val="333333"/>
                </a:solidFill>
                <a:latin typeface="Garamond" panose="02020404030301010803" pitchFamily="18" charset="0"/>
              </a:rPr>
              <a:t>Capkun</a:t>
            </a:r>
            <a:r>
              <a:rPr lang="it-IT" sz="1100" b="1" dirty="0">
                <a:solidFill>
                  <a:srgbClr val="333333"/>
                </a:solidFill>
                <a:latin typeface="Garamond" panose="02020404030301010803" pitchFamily="18" charset="0"/>
              </a:rPr>
              <a:t>, S</a:t>
            </a:r>
          </a:p>
          <a:p>
            <a:r>
              <a:rPr lang="it-IT" sz="1100" dirty="0">
                <a:solidFill>
                  <a:srgbClr val="333333"/>
                </a:solidFill>
                <a:latin typeface="Garamond" panose="02020404030301010803" pitchFamily="18" charset="0"/>
              </a:rPr>
              <a:t>5 </a:t>
            </a:r>
            <a:r>
              <a:rPr lang="it-IT" sz="1100" dirty="0" err="1">
                <a:solidFill>
                  <a:srgbClr val="333333"/>
                </a:solidFill>
                <a:latin typeface="Garamond" panose="02020404030301010803" pitchFamily="18" charset="0"/>
              </a:rPr>
              <a:t>documents</a:t>
            </a:r>
            <a:r>
              <a:rPr lang="it-IT" sz="1100" dirty="0">
                <a:solidFill>
                  <a:srgbClr val="333333"/>
                </a:solidFill>
                <a:latin typeface="Garamond" panose="02020404030301010803" pitchFamily="18" charset="0"/>
              </a:rPr>
              <a:t>,</a:t>
            </a:r>
          </a:p>
          <a:p>
            <a:r>
              <a:rPr lang="it-IT" sz="1100" dirty="0">
                <a:solidFill>
                  <a:srgbClr val="333333"/>
                </a:solidFill>
                <a:latin typeface="Garamond" panose="02020404030301010803" pitchFamily="18" charset="0"/>
              </a:rPr>
              <a:t>100% time </a:t>
            </a:r>
            <a:r>
              <a:rPr lang="it-IT" sz="1100" dirty="0" err="1">
                <a:solidFill>
                  <a:srgbClr val="333333"/>
                </a:solidFill>
                <a:latin typeface="Garamond" panose="02020404030301010803" pitchFamily="18" charset="0"/>
              </a:rPr>
              <a:t>cited</a:t>
            </a:r>
            <a:endParaRPr lang="it-IT" sz="1100" dirty="0">
              <a:solidFill>
                <a:srgbClr val="333333"/>
              </a:solidFill>
              <a:latin typeface="Garamond" panose="02020404030301010803" pitchFamily="18" charset="0"/>
            </a:endParaRPr>
          </a:p>
          <a:p>
            <a:r>
              <a:rPr lang="it-IT" sz="1100" dirty="0">
                <a:solidFill>
                  <a:srgbClr val="333333"/>
                </a:solidFill>
                <a:latin typeface="Garamond" panose="02020404030301010803" pitchFamily="18" charset="0"/>
              </a:rPr>
              <a:t>690 </a:t>
            </a:r>
            <a:r>
              <a:rPr lang="it-IT" sz="1100" dirty="0" err="1">
                <a:solidFill>
                  <a:srgbClr val="333333"/>
                </a:solidFill>
                <a:latin typeface="Garamond" panose="02020404030301010803" pitchFamily="18" charset="0"/>
              </a:rPr>
              <a:t>times</a:t>
            </a:r>
            <a:r>
              <a:rPr lang="it-IT" sz="1100" dirty="0">
                <a:solidFill>
                  <a:srgbClr val="333333"/>
                </a:solidFill>
                <a:latin typeface="Garamond" panose="02020404030301010803" pitchFamily="18" charset="0"/>
              </a:rPr>
              <a:t> </a:t>
            </a:r>
            <a:r>
              <a:rPr lang="it-IT" sz="1100" dirty="0" err="1">
                <a:solidFill>
                  <a:srgbClr val="333333"/>
                </a:solidFill>
                <a:latin typeface="Garamond" panose="02020404030301010803" pitchFamily="18" charset="0"/>
              </a:rPr>
              <a:t>cited</a:t>
            </a:r>
            <a:endParaRPr lang="it-IT" sz="1100" dirty="0">
              <a:solidFill>
                <a:srgbClr val="333333"/>
              </a:solidFill>
              <a:latin typeface="Garamond" panose="02020404030301010803" pitchFamily="18" charset="0"/>
            </a:endParaRPr>
          </a:p>
          <a:p>
            <a:r>
              <a:rPr lang="it-IT" sz="1100" dirty="0">
                <a:solidFill>
                  <a:srgbClr val="333333"/>
                </a:solidFill>
                <a:latin typeface="Garamond" panose="02020404030301010803" pitchFamily="18" charset="0"/>
              </a:rPr>
              <a:t>60% </a:t>
            </a:r>
            <a:r>
              <a:rPr lang="it-IT" sz="1100" dirty="0" err="1">
                <a:solidFill>
                  <a:srgbClr val="333333"/>
                </a:solidFill>
                <a:latin typeface="Garamond" panose="02020404030301010803" pitchFamily="18" charset="0"/>
              </a:rPr>
              <a:t>documents</a:t>
            </a:r>
            <a:r>
              <a:rPr lang="it-IT" sz="1100" dirty="0">
                <a:solidFill>
                  <a:srgbClr val="333333"/>
                </a:solidFill>
                <a:latin typeface="Garamond" panose="02020404030301010803" pitchFamily="18" charset="0"/>
              </a:rPr>
              <a:t> in top 1%</a:t>
            </a:r>
            <a:endParaRPr lang="it-IT" sz="1100" dirty="0">
              <a:latin typeface="Garamond" panose="02020404030301010803" pitchFamily="18" charset="0"/>
            </a:endParaRPr>
          </a:p>
        </p:txBody>
      </p:sp>
      <p:sp>
        <p:nvSpPr>
          <p:cNvPr id="23" name="Freccia a destra 22">
            <a:extLst>
              <a:ext uri="{FF2B5EF4-FFF2-40B4-BE49-F238E27FC236}">
                <a16:creationId xmlns:a16="http://schemas.microsoft.com/office/drawing/2014/main" id="{A08D9A83-681E-4091-A9B7-A2C140155065}"/>
              </a:ext>
            </a:extLst>
          </p:cNvPr>
          <p:cNvSpPr/>
          <p:nvPr/>
        </p:nvSpPr>
        <p:spPr>
          <a:xfrm>
            <a:off x="10674219" y="1173395"/>
            <a:ext cx="531845" cy="1970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Rettangolo 23">
            <a:extLst>
              <a:ext uri="{FF2B5EF4-FFF2-40B4-BE49-F238E27FC236}">
                <a16:creationId xmlns:a16="http://schemas.microsoft.com/office/drawing/2014/main" id="{76DA134E-7159-4784-B273-8C1FDEF4BC07}"/>
              </a:ext>
            </a:extLst>
          </p:cNvPr>
          <p:cNvSpPr/>
          <p:nvPr/>
        </p:nvSpPr>
        <p:spPr>
          <a:xfrm>
            <a:off x="7305071" y="802572"/>
            <a:ext cx="1659013" cy="938719"/>
          </a:xfrm>
          <a:prstGeom prst="rect">
            <a:avLst/>
          </a:prstGeom>
          <a:solidFill>
            <a:schemeClr val="accent6">
              <a:lumMod val="20000"/>
              <a:lumOff val="80000"/>
            </a:schemeClr>
          </a:solidFill>
          <a:ln>
            <a:solidFill>
              <a:schemeClr val="tx1">
                <a:lumMod val="65000"/>
              </a:schemeClr>
            </a:solidFill>
          </a:ln>
        </p:spPr>
        <p:txBody>
          <a:bodyPr wrap="square">
            <a:spAutoFit/>
          </a:bodyPr>
          <a:lstStyle/>
          <a:p>
            <a:r>
              <a:rPr lang="it-IT" sz="1100" b="1" dirty="0" err="1">
                <a:solidFill>
                  <a:srgbClr val="333333"/>
                </a:solidFill>
                <a:latin typeface="Garamond" panose="02020404030301010803" pitchFamily="18" charset="0"/>
              </a:rPr>
              <a:t>Carbo-Dorca</a:t>
            </a:r>
            <a:r>
              <a:rPr lang="it-IT" sz="1100" b="1" dirty="0">
                <a:solidFill>
                  <a:srgbClr val="333333"/>
                </a:solidFill>
                <a:latin typeface="Garamond" panose="02020404030301010803" pitchFamily="18" charset="0"/>
              </a:rPr>
              <a:t>, R</a:t>
            </a:r>
          </a:p>
          <a:p>
            <a:r>
              <a:rPr lang="it-IT" sz="1100" dirty="0">
                <a:solidFill>
                  <a:srgbClr val="333333"/>
                </a:solidFill>
                <a:latin typeface="Garamond" panose="02020404030301010803" pitchFamily="18" charset="0"/>
              </a:rPr>
              <a:t>29 </a:t>
            </a:r>
            <a:r>
              <a:rPr lang="it-IT" sz="1100" dirty="0" err="1">
                <a:solidFill>
                  <a:srgbClr val="333333"/>
                </a:solidFill>
                <a:latin typeface="Garamond" panose="02020404030301010803" pitchFamily="18" charset="0"/>
              </a:rPr>
              <a:t>documents</a:t>
            </a:r>
            <a:r>
              <a:rPr lang="it-IT" sz="1100" dirty="0">
                <a:solidFill>
                  <a:srgbClr val="333333"/>
                </a:solidFill>
                <a:latin typeface="Garamond" panose="02020404030301010803" pitchFamily="18" charset="0"/>
              </a:rPr>
              <a:t>,</a:t>
            </a:r>
          </a:p>
          <a:p>
            <a:r>
              <a:rPr lang="it-IT" sz="1100" dirty="0">
                <a:solidFill>
                  <a:srgbClr val="333333"/>
                </a:solidFill>
                <a:latin typeface="Garamond" panose="02020404030301010803" pitchFamily="18" charset="0"/>
              </a:rPr>
              <a:t>100% time </a:t>
            </a:r>
            <a:r>
              <a:rPr lang="it-IT" sz="1100" dirty="0" err="1">
                <a:solidFill>
                  <a:srgbClr val="333333"/>
                </a:solidFill>
                <a:latin typeface="Garamond" panose="02020404030301010803" pitchFamily="18" charset="0"/>
              </a:rPr>
              <a:t>cited</a:t>
            </a:r>
            <a:endParaRPr lang="it-IT" sz="1100" dirty="0">
              <a:solidFill>
                <a:srgbClr val="333333"/>
              </a:solidFill>
              <a:latin typeface="Garamond" panose="02020404030301010803" pitchFamily="18" charset="0"/>
            </a:endParaRPr>
          </a:p>
          <a:p>
            <a:r>
              <a:rPr lang="it-IT" sz="1100" dirty="0">
                <a:solidFill>
                  <a:srgbClr val="333333"/>
                </a:solidFill>
                <a:latin typeface="Garamond" panose="02020404030301010803" pitchFamily="18" charset="0"/>
              </a:rPr>
              <a:t>794 </a:t>
            </a:r>
            <a:r>
              <a:rPr lang="it-IT" sz="1100" dirty="0" err="1">
                <a:solidFill>
                  <a:srgbClr val="333333"/>
                </a:solidFill>
                <a:latin typeface="Garamond" panose="02020404030301010803" pitchFamily="18" charset="0"/>
              </a:rPr>
              <a:t>times</a:t>
            </a:r>
            <a:r>
              <a:rPr lang="it-IT" sz="1100" dirty="0">
                <a:solidFill>
                  <a:srgbClr val="333333"/>
                </a:solidFill>
                <a:latin typeface="Garamond" panose="02020404030301010803" pitchFamily="18" charset="0"/>
              </a:rPr>
              <a:t> </a:t>
            </a:r>
            <a:r>
              <a:rPr lang="it-IT" sz="1100" dirty="0" err="1">
                <a:solidFill>
                  <a:srgbClr val="333333"/>
                </a:solidFill>
                <a:latin typeface="Garamond" panose="02020404030301010803" pitchFamily="18" charset="0"/>
              </a:rPr>
              <a:t>cited</a:t>
            </a:r>
            <a:endParaRPr lang="it-IT" sz="1100" dirty="0">
              <a:solidFill>
                <a:srgbClr val="333333"/>
              </a:solidFill>
              <a:latin typeface="Garamond" panose="02020404030301010803" pitchFamily="18" charset="0"/>
            </a:endParaRPr>
          </a:p>
          <a:p>
            <a:r>
              <a:rPr lang="it-IT" sz="1100" dirty="0">
                <a:solidFill>
                  <a:srgbClr val="333333"/>
                </a:solidFill>
                <a:latin typeface="Garamond" panose="02020404030301010803" pitchFamily="18" charset="0"/>
              </a:rPr>
              <a:t>0% </a:t>
            </a:r>
            <a:r>
              <a:rPr lang="it-IT" sz="1100" dirty="0" err="1">
                <a:solidFill>
                  <a:srgbClr val="333333"/>
                </a:solidFill>
                <a:latin typeface="Garamond" panose="02020404030301010803" pitchFamily="18" charset="0"/>
              </a:rPr>
              <a:t>documents</a:t>
            </a:r>
            <a:r>
              <a:rPr lang="it-IT" sz="1100" dirty="0">
                <a:solidFill>
                  <a:srgbClr val="333333"/>
                </a:solidFill>
                <a:latin typeface="Garamond" panose="02020404030301010803" pitchFamily="18" charset="0"/>
              </a:rPr>
              <a:t> in top 1%</a:t>
            </a:r>
            <a:endParaRPr lang="it-IT" sz="1100" dirty="0">
              <a:latin typeface="Garamond" panose="02020404030301010803" pitchFamily="18" charset="0"/>
            </a:endParaRPr>
          </a:p>
        </p:txBody>
      </p:sp>
      <p:sp>
        <p:nvSpPr>
          <p:cNvPr id="25" name="Freccia curva 24">
            <a:extLst>
              <a:ext uri="{FF2B5EF4-FFF2-40B4-BE49-F238E27FC236}">
                <a16:creationId xmlns:a16="http://schemas.microsoft.com/office/drawing/2014/main" id="{ABFB580A-7E41-48D5-9417-E77ECC5BA341}"/>
              </a:ext>
            </a:extLst>
          </p:cNvPr>
          <p:cNvSpPr/>
          <p:nvPr/>
        </p:nvSpPr>
        <p:spPr>
          <a:xfrm rot="16200000">
            <a:off x="6794320" y="786737"/>
            <a:ext cx="264227" cy="70615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26" name="Segnaposto testo 7">
            <a:extLst>
              <a:ext uri="{FF2B5EF4-FFF2-40B4-BE49-F238E27FC236}">
                <a16:creationId xmlns:a16="http://schemas.microsoft.com/office/drawing/2014/main" id="{D2215FE6-E80C-477E-A0A2-1D48160777D3}"/>
              </a:ext>
            </a:extLst>
          </p:cNvPr>
          <p:cNvSpPr txBox="1">
            <a:spLocks/>
          </p:cNvSpPr>
          <p:nvPr/>
        </p:nvSpPr>
        <p:spPr>
          <a:xfrm>
            <a:off x="6095998" y="4318903"/>
            <a:ext cx="5494971" cy="358420"/>
          </a:xfrm>
          <a:prstGeom prst="rect">
            <a:avLst/>
          </a:prstGeom>
        </p:spPr>
        <p:txBody>
          <a:bodyPr vert="horz" lIns="91440" tIns="45720" rIns="91440" bIns="45720" rtlCol="0" anchor="b">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800" b="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sz="1800" dirty="0">
                <a:latin typeface="Garamond" panose="02020404030301010803" pitchFamily="18" charset="0"/>
              </a:rPr>
              <a:t>Data ordered according to the percentage of documents cited </a:t>
            </a:r>
            <a:endParaRPr lang="it-IT" sz="1800" dirty="0">
              <a:latin typeface="Garamond" panose="02020404030301010803" pitchFamily="18" charset="0"/>
            </a:endParaRPr>
          </a:p>
        </p:txBody>
      </p:sp>
      <p:sp>
        <p:nvSpPr>
          <p:cNvPr id="27" name="Rettangolo 26">
            <a:extLst>
              <a:ext uri="{FF2B5EF4-FFF2-40B4-BE49-F238E27FC236}">
                <a16:creationId xmlns:a16="http://schemas.microsoft.com/office/drawing/2014/main" id="{FA939BBA-E16D-487F-BD1B-9919FBD7ACA5}"/>
              </a:ext>
            </a:extLst>
          </p:cNvPr>
          <p:cNvSpPr/>
          <p:nvPr/>
        </p:nvSpPr>
        <p:spPr>
          <a:xfrm>
            <a:off x="571343" y="5111634"/>
            <a:ext cx="11019626" cy="1631216"/>
          </a:xfrm>
          <a:prstGeom prst="rect">
            <a:avLst/>
          </a:prstGeom>
        </p:spPr>
        <p:txBody>
          <a:bodyPr wrap="square">
            <a:spAutoFit/>
          </a:bodyPr>
          <a:lstStyle/>
          <a:p>
            <a:pPr>
              <a:spcAft>
                <a:spcPts val="0"/>
              </a:spcAft>
            </a:pPr>
            <a:r>
              <a:rPr lang="en-US" sz="2000" dirty="0">
                <a:latin typeface="Garamond" panose="02020404030301010803" pitchFamily="18" charset="0"/>
                <a:ea typeface="Times New Roman" panose="02020603050405020304" pitchFamily="18" charset="0"/>
                <a:cs typeface="Times New Roman" panose="02020603050405020304" pitchFamily="18" charset="0"/>
              </a:rPr>
              <a:t>We can observe how only a few authors cited in percentage many times have actually written some very important documents.</a:t>
            </a:r>
          </a:p>
          <a:p>
            <a:pPr>
              <a:spcAft>
                <a:spcPts val="0"/>
              </a:spcAft>
            </a:pPr>
            <a:r>
              <a:rPr lang="en-US" sz="2000" dirty="0">
                <a:latin typeface="Garamond" panose="02020404030301010803" pitchFamily="18" charset="0"/>
                <a:ea typeface="Times New Roman" panose="02020603050405020304" pitchFamily="18" charset="0"/>
                <a:cs typeface="Times New Roman" panose="02020603050405020304" pitchFamily="18" charset="0"/>
              </a:rPr>
              <a:t>Observation also highlighted by the low number of documents that have actually been written (radius) (remember that the top productive have more then 1000 publications).</a:t>
            </a:r>
            <a:endParaRPr lang="it-IT" sz="2000" dirty="0">
              <a:latin typeface="Garamond" panose="02020404030301010803" pitchFamily="18" charset="0"/>
              <a:ea typeface="Calibri" panose="020F0502020204030204" pitchFamily="34" charset="0"/>
              <a:cs typeface="Times New Roman" panose="02020603050405020304" pitchFamily="18" charset="0"/>
            </a:endParaRPr>
          </a:p>
          <a:p>
            <a:pPr>
              <a:spcAft>
                <a:spcPts val="0"/>
              </a:spcAft>
            </a:pPr>
            <a:r>
              <a:rPr lang="en-US" sz="2000" dirty="0">
                <a:latin typeface="Consolas" panose="020B0609020204030204" pitchFamily="49" charset="0"/>
                <a:ea typeface="Times New Roman" panose="02020603050405020304" pitchFamily="18" charset="0"/>
                <a:cs typeface="Times New Roman" panose="02020603050405020304" pitchFamily="18" charset="0"/>
              </a:rPr>
              <a:t> </a:t>
            </a:r>
            <a:endParaRPr lang="it-IT"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Rettangolo 27">
            <a:extLst>
              <a:ext uri="{FF2B5EF4-FFF2-40B4-BE49-F238E27FC236}">
                <a16:creationId xmlns:a16="http://schemas.microsoft.com/office/drawing/2014/main" id="{1959C2D1-E60D-41B4-A5D1-92E394EFE580}"/>
              </a:ext>
            </a:extLst>
          </p:cNvPr>
          <p:cNvSpPr/>
          <p:nvPr/>
        </p:nvSpPr>
        <p:spPr>
          <a:xfrm>
            <a:off x="985936" y="1271931"/>
            <a:ext cx="1816579" cy="938719"/>
          </a:xfrm>
          <a:prstGeom prst="rect">
            <a:avLst/>
          </a:prstGeom>
          <a:solidFill>
            <a:schemeClr val="accent6">
              <a:lumMod val="20000"/>
              <a:lumOff val="80000"/>
            </a:schemeClr>
          </a:solidFill>
          <a:ln>
            <a:solidFill>
              <a:schemeClr val="tx1">
                <a:lumMod val="65000"/>
              </a:schemeClr>
            </a:solidFill>
          </a:ln>
        </p:spPr>
        <p:txBody>
          <a:bodyPr wrap="square">
            <a:spAutoFit/>
          </a:bodyPr>
          <a:lstStyle/>
          <a:p>
            <a:r>
              <a:rPr lang="it-IT" sz="1100" b="1" dirty="0" err="1">
                <a:solidFill>
                  <a:srgbClr val="333333"/>
                </a:solidFill>
                <a:latin typeface="Garamond" panose="02020404030301010803" pitchFamily="18" charset="0"/>
              </a:rPr>
              <a:t>Jain</a:t>
            </a:r>
            <a:r>
              <a:rPr lang="it-IT" sz="1100" b="1" dirty="0">
                <a:solidFill>
                  <a:srgbClr val="333333"/>
                </a:solidFill>
                <a:latin typeface="Garamond" panose="02020404030301010803" pitchFamily="18" charset="0"/>
              </a:rPr>
              <a:t>, AK</a:t>
            </a:r>
          </a:p>
          <a:p>
            <a:r>
              <a:rPr lang="it-IT" sz="1100" dirty="0">
                <a:solidFill>
                  <a:srgbClr val="333333"/>
                </a:solidFill>
                <a:latin typeface="Garamond" panose="02020404030301010803" pitchFamily="18" charset="0"/>
              </a:rPr>
              <a:t>286 </a:t>
            </a:r>
            <a:r>
              <a:rPr lang="it-IT" sz="1100" dirty="0" err="1">
                <a:solidFill>
                  <a:srgbClr val="333333"/>
                </a:solidFill>
                <a:latin typeface="Garamond" panose="02020404030301010803" pitchFamily="18" charset="0"/>
              </a:rPr>
              <a:t>documents</a:t>
            </a:r>
            <a:r>
              <a:rPr lang="it-IT" sz="1100" dirty="0">
                <a:solidFill>
                  <a:srgbClr val="333333"/>
                </a:solidFill>
                <a:latin typeface="Garamond" panose="02020404030301010803" pitchFamily="18" charset="0"/>
              </a:rPr>
              <a:t>,</a:t>
            </a:r>
          </a:p>
          <a:p>
            <a:r>
              <a:rPr lang="it-IT" sz="1100" dirty="0">
                <a:solidFill>
                  <a:srgbClr val="333333"/>
                </a:solidFill>
                <a:latin typeface="Garamond" panose="02020404030301010803" pitchFamily="18" charset="0"/>
              </a:rPr>
              <a:t>89,51% time </a:t>
            </a:r>
            <a:r>
              <a:rPr lang="it-IT" sz="1100" dirty="0" err="1">
                <a:solidFill>
                  <a:srgbClr val="333333"/>
                </a:solidFill>
                <a:latin typeface="Garamond" panose="02020404030301010803" pitchFamily="18" charset="0"/>
              </a:rPr>
              <a:t>cited</a:t>
            </a:r>
            <a:endParaRPr lang="it-IT" sz="1100" dirty="0">
              <a:solidFill>
                <a:srgbClr val="333333"/>
              </a:solidFill>
              <a:latin typeface="Garamond" panose="02020404030301010803" pitchFamily="18" charset="0"/>
            </a:endParaRPr>
          </a:p>
          <a:p>
            <a:r>
              <a:rPr lang="it-IT" sz="1100" dirty="0">
                <a:solidFill>
                  <a:srgbClr val="333333"/>
                </a:solidFill>
                <a:latin typeface="Garamond" panose="02020404030301010803" pitchFamily="18" charset="0"/>
              </a:rPr>
              <a:t>28,541 </a:t>
            </a:r>
            <a:r>
              <a:rPr lang="it-IT" sz="1100" dirty="0" err="1">
                <a:solidFill>
                  <a:srgbClr val="333333"/>
                </a:solidFill>
                <a:latin typeface="Garamond" panose="02020404030301010803" pitchFamily="18" charset="0"/>
              </a:rPr>
              <a:t>times</a:t>
            </a:r>
            <a:r>
              <a:rPr lang="it-IT" sz="1100" dirty="0">
                <a:solidFill>
                  <a:srgbClr val="333333"/>
                </a:solidFill>
                <a:latin typeface="Garamond" panose="02020404030301010803" pitchFamily="18" charset="0"/>
              </a:rPr>
              <a:t> </a:t>
            </a:r>
            <a:r>
              <a:rPr lang="it-IT" sz="1100" dirty="0" err="1">
                <a:solidFill>
                  <a:srgbClr val="333333"/>
                </a:solidFill>
                <a:latin typeface="Garamond" panose="02020404030301010803" pitchFamily="18" charset="0"/>
              </a:rPr>
              <a:t>cited</a:t>
            </a:r>
            <a:endParaRPr lang="it-IT" sz="1100" dirty="0">
              <a:solidFill>
                <a:srgbClr val="333333"/>
              </a:solidFill>
              <a:latin typeface="Garamond" panose="02020404030301010803" pitchFamily="18" charset="0"/>
            </a:endParaRPr>
          </a:p>
          <a:p>
            <a:r>
              <a:rPr lang="it-IT" sz="1100" dirty="0">
                <a:solidFill>
                  <a:srgbClr val="333333"/>
                </a:solidFill>
                <a:latin typeface="Garamond" panose="02020404030301010803" pitchFamily="18" charset="0"/>
              </a:rPr>
              <a:t>17,13% </a:t>
            </a:r>
            <a:r>
              <a:rPr lang="it-IT" sz="1100" dirty="0" err="1">
                <a:solidFill>
                  <a:srgbClr val="333333"/>
                </a:solidFill>
                <a:latin typeface="Garamond" panose="02020404030301010803" pitchFamily="18" charset="0"/>
              </a:rPr>
              <a:t>documents</a:t>
            </a:r>
            <a:r>
              <a:rPr lang="it-IT" sz="1100" dirty="0">
                <a:solidFill>
                  <a:srgbClr val="333333"/>
                </a:solidFill>
                <a:latin typeface="Garamond" panose="02020404030301010803" pitchFamily="18" charset="0"/>
              </a:rPr>
              <a:t> in top 1%</a:t>
            </a:r>
            <a:endParaRPr lang="it-IT" sz="1100" dirty="0">
              <a:latin typeface="Garamond" panose="02020404030301010803" pitchFamily="18" charset="0"/>
            </a:endParaRPr>
          </a:p>
        </p:txBody>
      </p:sp>
      <p:sp>
        <p:nvSpPr>
          <p:cNvPr id="30" name="Freccia curva 29">
            <a:extLst>
              <a:ext uri="{FF2B5EF4-FFF2-40B4-BE49-F238E27FC236}">
                <a16:creationId xmlns:a16="http://schemas.microsoft.com/office/drawing/2014/main" id="{27AADDBC-37D8-4167-8F18-39FF92CB6FAA}"/>
              </a:ext>
            </a:extLst>
          </p:cNvPr>
          <p:cNvSpPr/>
          <p:nvPr/>
        </p:nvSpPr>
        <p:spPr>
          <a:xfrm>
            <a:off x="1352835" y="802571"/>
            <a:ext cx="329891" cy="46935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cxnSp>
        <p:nvCxnSpPr>
          <p:cNvPr id="32" name="Connettore diritto 31">
            <a:extLst>
              <a:ext uri="{FF2B5EF4-FFF2-40B4-BE49-F238E27FC236}">
                <a16:creationId xmlns:a16="http://schemas.microsoft.com/office/drawing/2014/main" id="{932989E6-D3A1-45EC-B2AC-A534CA843AA0}"/>
              </a:ext>
            </a:extLst>
          </p:cNvPr>
          <p:cNvCxnSpPr>
            <a:cxnSpLocks/>
          </p:cNvCxnSpPr>
          <p:nvPr/>
        </p:nvCxnSpPr>
        <p:spPr>
          <a:xfrm flipV="1">
            <a:off x="985936" y="1503286"/>
            <a:ext cx="4725157" cy="2014358"/>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454814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750"/>
                                        <p:tgtEl>
                                          <p:spTgt spid="8">
                                            <p:txEl>
                                              <p:pRg st="0" end="0"/>
                                            </p:txEl>
                                          </p:spTgt>
                                        </p:tgtEl>
                                      </p:cBhvr>
                                    </p:animEffect>
                                    <p:anim calcmode="lin" valueType="num">
                                      <p:cBhvr>
                                        <p:cTn id="13"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250"/>
                            </p:stCondLst>
                            <p:childTnLst>
                              <p:par>
                                <p:cTn id="16" presetID="2" presetClass="entr" presetSubtype="4" fill="hold" nodeType="afterEffect">
                                  <p:stCondLst>
                                    <p:cond delay="50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ppt_x"/>
                                          </p:val>
                                        </p:tav>
                                        <p:tav tm="100000">
                                          <p:val>
                                            <p:strVal val="#ppt_x"/>
                                          </p:val>
                                        </p:tav>
                                      </p:tavLst>
                                    </p:anim>
                                    <p:anim calcmode="lin" valueType="num">
                                      <p:cBhvr additive="base">
                                        <p:cTn id="19" dur="500" fill="hold"/>
                                        <p:tgtEl>
                                          <p:spTgt spid="14"/>
                                        </p:tgtEl>
                                        <p:attrNameLst>
                                          <p:attrName>ppt_y</p:attrName>
                                        </p:attrNameLst>
                                      </p:cBhvr>
                                      <p:tavLst>
                                        <p:tav tm="0">
                                          <p:val>
                                            <p:strVal val="1+#ppt_h/2"/>
                                          </p:val>
                                        </p:tav>
                                        <p:tav tm="100000">
                                          <p:val>
                                            <p:strVal val="#ppt_y"/>
                                          </p:val>
                                        </p:tav>
                                      </p:tavLst>
                                    </p:anim>
                                  </p:childTnLst>
                                </p:cTn>
                              </p:par>
                            </p:childTnLst>
                          </p:cTn>
                        </p:par>
                        <p:par>
                          <p:cTn id="20" fill="hold">
                            <p:stCondLst>
                              <p:cond delay="2250"/>
                            </p:stCondLst>
                            <p:childTnLst>
                              <p:par>
                                <p:cTn id="21" presetID="42"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750"/>
                                        <p:tgtEl>
                                          <p:spTgt spid="26"/>
                                        </p:tgtEl>
                                      </p:cBhvr>
                                    </p:animEffect>
                                    <p:anim calcmode="lin" valueType="num">
                                      <p:cBhvr>
                                        <p:cTn id="24" dur="750" fill="hold"/>
                                        <p:tgtEl>
                                          <p:spTgt spid="26"/>
                                        </p:tgtEl>
                                        <p:attrNameLst>
                                          <p:attrName>ppt_x</p:attrName>
                                        </p:attrNameLst>
                                      </p:cBhvr>
                                      <p:tavLst>
                                        <p:tav tm="0">
                                          <p:val>
                                            <p:strVal val="#ppt_x"/>
                                          </p:val>
                                        </p:tav>
                                        <p:tav tm="100000">
                                          <p:val>
                                            <p:strVal val="#ppt_x"/>
                                          </p:val>
                                        </p:tav>
                                      </p:tavLst>
                                    </p:anim>
                                    <p:anim calcmode="lin" valueType="num">
                                      <p:cBhvr>
                                        <p:cTn id="25" dur="75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wipe(down)">
                                      <p:cBhvr>
                                        <p:cTn id="30" dur="1000"/>
                                        <p:tgtEl>
                                          <p:spTgt spid="32"/>
                                        </p:tgtEl>
                                      </p:cBhvr>
                                    </p:animEffect>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par>
                          <p:cTn id="35" fill="hold">
                            <p:stCondLst>
                              <p:cond delay="1500"/>
                            </p:stCondLst>
                            <p:childTnLst>
                              <p:par>
                                <p:cTn id="36" presetID="14" presetClass="entr" presetSubtype="10" fill="hold" grpId="0" nodeType="afterEffect">
                                  <p:stCondLst>
                                    <p:cond delay="500"/>
                                  </p:stCondLst>
                                  <p:childTnLst>
                                    <p:set>
                                      <p:cBhvr>
                                        <p:cTn id="37" dur="1" fill="hold">
                                          <p:stCondLst>
                                            <p:cond delay="0"/>
                                          </p:stCondLst>
                                        </p:cTn>
                                        <p:tgtEl>
                                          <p:spTgt spid="28"/>
                                        </p:tgtEl>
                                        <p:attrNameLst>
                                          <p:attrName>style.visibility</p:attrName>
                                        </p:attrNameLst>
                                      </p:cBhvr>
                                      <p:to>
                                        <p:strVal val="visible"/>
                                      </p:to>
                                    </p:set>
                                    <p:animEffect transition="in" filter="randombar(horizontal)">
                                      <p:cBhvr>
                                        <p:cTn id="38" dur="500"/>
                                        <p:tgtEl>
                                          <p:spTgt spid="28"/>
                                        </p:tgtEl>
                                      </p:cBhvr>
                                    </p:animEffect>
                                  </p:childTnLst>
                                </p:cTn>
                              </p:par>
                            </p:childTnLst>
                          </p:cTn>
                        </p:par>
                        <p:par>
                          <p:cTn id="39" fill="hold">
                            <p:stCondLst>
                              <p:cond delay="2500"/>
                            </p:stCondLst>
                            <p:childTnLst>
                              <p:par>
                                <p:cTn id="40" presetID="14" presetClass="entr" presetSubtype="10" fill="hold" grpId="0" nodeType="after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randombar(horizontal)">
                                      <p:cBhvr>
                                        <p:cTn id="42" dur="500"/>
                                        <p:tgtEl>
                                          <p:spTgt spid="30"/>
                                        </p:tgtEl>
                                      </p:cBhvr>
                                    </p:animEffect>
                                  </p:childTnLst>
                                </p:cTn>
                              </p:par>
                            </p:childTnLst>
                          </p:cTn>
                        </p:par>
                        <p:par>
                          <p:cTn id="43" fill="hold">
                            <p:stCondLst>
                              <p:cond delay="3000"/>
                            </p:stCondLst>
                            <p:childTnLst>
                              <p:par>
                                <p:cTn id="44" presetID="14" presetClass="entr" presetSubtype="10" fill="hold" grpId="0" nodeType="after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randombar(horizontal)">
                                      <p:cBhvr>
                                        <p:cTn id="46" dur="500"/>
                                        <p:tgtEl>
                                          <p:spTgt spid="15"/>
                                        </p:tgtEl>
                                      </p:cBhvr>
                                    </p:animEffect>
                                  </p:childTnLst>
                                </p:cTn>
                              </p:par>
                            </p:childTnLst>
                          </p:cTn>
                        </p:par>
                        <p:par>
                          <p:cTn id="47" fill="hold">
                            <p:stCondLst>
                              <p:cond delay="3500"/>
                            </p:stCondLst>
                            <p:childTnLst>
                              <p:par>
                                <p:cTn id="48" presetID="14" presetClass="entr" presetSubtype="1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randombar(horizontal)">
                                      <p:cBhvr>
                                        <p:cTn id="50" dur="500"/>
                                        <p:tgtEl>
                                          <p:spTgt spid="21"/>
                                        </p:tgtEl>
                                      </p:cBhvr>
                                    </p:animEffect>
                                  </p:childTnLst>
                                </p:cTn>
                              </p:par>
                            </p:childTnLst>
                          </p:cTn>
                        </p:par>
                        <p:par>
                          <p:cTn id="51" fill="hold">
                            <p:stCondLst>
                              <p:cond delay="4000"/>
                            </p:stCondLst>
                            <p:childTnLst>
                              <p:par>
                                <p:cTn id="52" presetID="14" presetClass="entr" presetSubtype="10" fill="hold" grpId="0" nodeType="afterEffect">
                                  <p:stCondLst>
                                    <p:cond delay="500"/>
                                  </p:stCondLst>
                                  <p:childTnLst>
                                    <p:set>
                                      <p:cBhvr>
                                        <p:cTn id="53" dur="1" fill="hold">
                                          <p:stCondLst>
                                            <p:cond delay="0"/>
                                          </p:stCondLst>
                                        </p:cTn>
                                        <p:tgtEl>
                                          <p:spTgt spid="24"/>
                                        </p:tgtEl>
                                        <p:attrNameLst>
                                          <p:attrName>style.visibility</p:attrName>
                                        </p:attrNameLst>
                                      </p:cBhvr>
                                      <p:to>
                                        <p:strVal val="visible"/>
                                      </p:to>
                                    </p:set>
                                    <p:animEffect transition="in" filter="randombar(horizontal)">
                                      <p:cBhvr>
                                        <p:cTn id="54" dur="500"/>
                                        <p:tgtEl>
                                          <p:spTgt spid="24"/>
                                        </p:tgtEl>
                                      </p:cBhvr>
                                    </p:animEffect>
                                  </p:childTnLst>
                                </p:cTn>
                              </p:par>
                            </p:childTnLst>
                          </p:cTn>
                        </p:par>
                        <p:par>
                          <p:cTn id="55" fill="hold">
                            <p:stCondLst>
                              <p:cond delay="5000"/>
                            </p:stCondLst>
                            <p:childTnLst>
                              <p:par>
                                <p:cTn id="56" presetID="14" presetClass="entr" presetSubtype="10" fill="hold" grpId="0" nodeType="after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randombar(horizontal)">
                                      <p:cBhvr>
                                        <p:cTn id="58" dur="500"/>
                                        <p:tgtEl>
                                          <p:spTgt spid="25"/>
                                        </p:tgtEl>
                                      </p:cBhvr>
                                    </p:animEffect>
                                  </p:childTnLst>
                                </p:cTn>
                              </p:par>
                            </p:childTnLst>
                          </p:cTn>
                        </p:par>
                        <p:par>
                          <p:cTn id="59" fill="hold">
                            <p:stCondLst>
                              <p:cond delay="5500"/>
                            </p:stCondLst>
                            <p:childTnLst>
                              <p:par>
                                <p:cTn id="60" presetID="14" presetClass="entr" presetSubtype="10" fill="hold" grpId="0" nodeType="after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randombar(horizontal)">
                                      <p:cBhvr>
                                        <p:cTn id="62" dur="500"/>
                                        <p:tgtEl>
                                          <p:spTgt spid="22"/>
                                        </p:tgtEl>
                                      </p:cBhvr>
                                    </p:animEffect>
                                  </p:childTnLst>
                                </p:cTn>
                              </p:par>
                            </p:childTnLst>
                          </p:cTn>
                        </p:par>
                        <p:par>
                          <p:cTn id="63" fill="hold">
                            <p:stCondLst>
                              <p:cond delay="6000"/>
                            </p:stCondLst>
                            <p:childTnLst>
                              <p:par>
                                <p:cTn id="64" presetID="14" presetClass="entr" presetSubtype="10" fill="hold" grpId="0" nodeType="after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randombar(horizontal)">
                                      <p:cBhvr>
                                        <p:cTn id="6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5" grpId="0" animBg="1"/>
      <p:bldP spid="21" grpId="0" animBg="1"/>
      <p:bldP spid="22" grpId="0" animBg="1"/>
      <p:bldP spid="23" grpId="0" animBg="1"/>
      <p:bldP spid="24" grpId="0" animBg="1"/>
      <p:bldP spid="25" grpId="0" animBg="1"/>
      <p:bldP spid="26" grpId="0"/>
      <p:bldP spid="27" grpId="0"/>
      <p:bldP spid="28" grpId="0" animBg="1"/>
      <p:bldP spid="30" grpId="0" animBg="1"/>
    </p:bldLst>
  </p:timing>
</p:sld>
</file>

<file path=ppt/theme/theme1.xml><?xml version="1.0" encoding="utf-8"?>
<a:theme xmlns:a="http://schemas.openxmlformats.org/drawingml/2006/main" name="Scia di vapore">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Vapor Trail</Template>
  <TotalTime>857</TotalTime>
  <Words>2082</Words>
  <Application>Microsoft Office PowerPoint</Application>
  <PresentationFormat>Widescreen</PresentationFormat>
  <Paragraphs>239</Paragraphs>
  <Slides>41</Slides>
  <Notes>0</Notes>
  <HiddenSlides>0</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41</vt:i4>
      </vt:variant>
    </vt:vector>
  </HeadingPairs>
  <TitlesOfParts>
    <vt:vector size="50" baseType="lpstr">
      <vt:lpstr>Arial</vt:lpstr>
      <vt:lpstr>Calibri</vt:lpstr>
      <vt:lpstr>Cambria Math</vt:lpstr>
      <vt:lpstr>Century Gothic</vt:lpstr>
      <vt:lpstr>Consolas</vt:lpstr>
      <vt:lpstr>Garamond</vt:lpstr>
      <vt:lpstr>Herculanum</vt:lpstr>
      <vt:lpstr>Times New Roman</vt:lpstr>
      <vt:lpstr>Scia di vapore</vt:lpstr>
      <vt:lpstr>   Citation Distortion Through  Graph Theory</vt:lpstr>
      <vt:lpstr>Introduction</vt:lpstr>
      <vt:lpstr>But… what are citations?</vt:lpstr>
      <vt:lpstr>citation distortion </vt:lpstr>
      <vt:lpstr>Data description</vt:lpstr>
      <vt:lpstr>Data description</vt:lpstr>
      <vt:lpstr>Data description</vt:lpstr>
      <vt:lpstr>Presentazione standard di PowerPoint</vt:lpstr>
      <vt:lpstr>Presentazione standard di PowerPoint</vt:lpstr>
      <vt:lpstr>Data integration</vt:lpstr>
      <vt:lpstr>Data STRUCTURE</vt:lpstr>
      <vt:lpstr>Graph #1</vt:lpstr>
      <vt:lpstr>Networkx </vt:lpstr>
      <vt:lpstr>What is a graph?</vt:lpstr>
      <vt:lpstr>Jaccard</vt:lpstr>
      <vt:lpstr>                   Some statistics...</vt:lpstr>
      <vt:lpstr>Centrality measures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Path</vt:lpstr>
      <vt:lpstr>Presentazione standard di PowerPoint</vt:lpstr>
      <vt:lpstr>                   Path computation</vt:lpstr>
      <vt:lpstr>Dijkstra’s Algorithm </vt:lpstr>
      <vt:lpstr>Erdos Number</vt:lpstr>
      <vt:lpstr>Graph #2</vt:lpstr>
      <vt:lpstr>Induced subgraph</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How can we solve distortion?</vt:lpstr>
      <vt:lpstr>Self-citations</vt:lpstr>
      <vt:lpstr>exchanging citations</vt:lpstr>
      <vt:lpstr>conclusions</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Citation Distortion Through  Graph Theory</dc:title>
  <dc:creator>Utente di Microsoft Office</dc:creator>
  <cp:lastModifiedBy>Daniele Mocavini</cp:lastModifiedBy>
  <cp:revision>112</cp:revision>
  <dcterms:created xsi:type="dcterms:W3CDTF">2018-06-09T09:32:08Z</dcterms:created>
  <dcterms:modified xsi:type="dcterms:W3CDTF">2018-06-15T11:00:43Z</dcterms:modified>
</cp:coreProperties>
</file>